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8" r:id="rId3"/>
    <p:sldId id="265" r:id="rId4"/>
    <p:sldId id="260" r:id="rId5"/>
    <p:sldId id="264" r:id="rId6"/>
    <p:sldId id="266" r:id="rId7"/>
    <p:sldId id="261" r:id="rId8"/>
    <p:sldId id="267" r:id="rId9"/>
    <p:sldId id="268" r:id="rId10"/>
    <p:sldId id="262" r:id="rId11"/>
    <p:sldId id="269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timeSong</a:t>
            </a:r>
            <a:r>
              <a:rPr lang="en-US" baseline="0" dirty="0" smtClean="0"/>
              <a:t> </a:t>
            </a:r>
            <a:r>
              <a:rPr lang="en-US" dirty="0" smtClean="0"/>
              <a:t>Breakdown</a:t>
            </a:r>
            <a:endParaRPr lang="en-US" dirty="0"/>
          </a:p>
        </c:rich>
      </c:tx>
      <c:layout>
        <c:manualLayout>
          <c:xMode val="edge"/>
          <c:yMode val="edge"/>
          <c:x val="0.17558641975308642"/>
          <c:y val="1.5625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Comparison of Time Spent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timePrep</c:v>
                </c:pt>
                <c:pt idx="1">
                  <c:v>timeBpm1</c:v>
                </c:pt>
                <c:pt idx="2">
                  <c:v>timeBpm2</c:v>
                </c:pt>
                <c:pt idx="3">
                  <c:v>timeGap</c:v>
                </c:pt>
                <c:pt idx="4">
                  <c:v>timeGenerate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9.4326830000000008</c:v>
                </c:pt>
                <c:pt idx="1">
                  <c:v>185.96019200000001</c:v>
                </c:pt>
                <c:pt idx="2">
                  <c:v>1.2003929999999998</c:v>
                </c:pt>
                <c:pt idx="3">
                  <c:v>1.663195</c:v>
                </c:pt>
                <c:pt idx="4">
                  <c:v>4.3758859999999995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b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timeBpm</a:t>
            </a:r>
            <a:r>
              <a:rPr lang="en-US" dirty="0" smtClean="0"/>
              <a:t> Breakdown</a:t>
            </a:r>
            <a:endParaRPr lang="en-US" dirty="0"/>
          </a:p>
        </c:rich>
      </c:tx>
      <c:layout>
        <c:manualLayout>
          <c:xMode val="edge"/>
          <c:yMode val="edge"/>
          <c:x val="0.17558641975308642"/>
          <c:y val="1.5625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timeBpm1 Breakdown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timeTest</c:v>
                </c:pt>
                <c:pt idx="1">
                  <c:v>timeTestTop</c:v>
                </c:pt>
                <c:pt idx="2">
                  <c:v>timeFit</c:v>
                </c:pt>
                <c:pt idx="3">
                  <c:v>timeFitBest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126.40969900000002</c:v>
                </c:pt>
                <c:pt idx="1">
                  <c:v>2.4599999999999999E-3</c:v>
                </c:pt>
                <c:pt idx="2">
                  <c:v>59.377491999999997</c:v>
                </c:pt>
                <c:pt idx="3">
                  <c:v>0.15469200000000002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b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timeTest</c:v>
                </c:pt>
                <c:pt idx="1">
                  <c:v>timeFit</c:v>
                </c:pt>
                <c:pt idx="2">
                  <c:v>timeBpm</c:v>
                </c:pt>
                <c:pt idx="3">
                  <c:v>timeProgram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126.40969900000002</c:v>
                </c:pt>
                <c:pt idx="1">
                  <c:v>59.377491999999997</c:v>
                </c:pt>
                <c:pt idx="2">
                  <c:v>185.96019200000001</c:v>
                </c:pt>
                <c:pt idx="3">
                  <c:v>202.74842599999999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parfor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timeTest</c:v>
                </c:pt>
                <c:pt idx="1">
                  <c:v>timeFit</c:v>
                </c:pt>
                <c:pt idx="2">
                  <c:v>timeBpm</c:v>
                </c:pt>
                <c:pt idx="3">
                  <c:v>timeProgram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47.206357000000011</c:v>
                </c:pt>
                <c:pt idx="1">
                  <c:v>30.447078000000001</c:v>
                </c:pt>
                <c:pt idx="2">
                  <c:v>77.675567999999984</c:v>
                </c:pt>
                <c:pt idx="3">
                  <c:v>93.312641999999983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084608"/>
        <c:axId val="42328448"/>
      </c:barChart>
      <c:catAx>
        <c:axId val="42084608"/>
        <c:scaling>
          <c:orientation val="minMax"/>
        </c:scaling>
        <c:delete val="0"/>
        <c:axPos val="b"/>
        <c:majorTickMark val="out"/>
        <c:minorTickMark val="none"/>
        <c:tickLblPos val="nextTo"/>
        <c:crossAx val="42328448"/>
        <c:crosses val="autoZero"/>
        <c:auto val="1"/>
        <c:lblAlgn val="ctr"/>
        <c:lblOffset val="100"/>
        <c:noMultiLvlLbl val="0"/>
      </c:catAx>
      <c:valAx>
        <c:axId val="42328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08460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93D39E9-33B0-4146-851F-854428368B73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F838C4-B308-4A77-B6AA-E2E5AB2F9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3D39E9-33B0-4146-851F-854428368B73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F838C4-B308-4A77-B6AA-E2E5AB2F9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3D39E9-33B0-4146-851F-854428368B73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F838C4-B308-4A77-B6AA-E2E5AB2F9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3D39E9-33B0-4146-851F-854428368B73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F838C4-B308-4A77-B6AA-E2E5AB2F91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3D39E9-33B0-4146-851F-854428368B73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F838C4-B308-4A77-B6AA-E2E5AB2F91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3D39E9-33B0-4146-851F-854428368B73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F838C4-B308-4A77-B6AA-E2E5AB2F91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3D39E9-33B0-4146-851F-854428368B73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F838C4-B308-4A77-B6AA-E2E5AB2F9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3D39E9-33B0-4146-851F-854428368B73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F838C4-B308-4A77-B6AA-E2E5AB2F91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3D39E9-33B0-4146-851F-854428368B73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F838C4-B308-4A77-B6AA-E2E5AB2F9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93D39E9-33B0-4146-851F-854428368B73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F838C4-B308-4A77-B6AA-E2E5AB2F9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3D39E9-33B0-4146-851F-854428368B73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F838C4-B308-4A77-B6AA-E2E5AB2F91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93D39E9-33B0-4146-851F-854428368B73}" type="datetimeFigureOut">
              <a:rPr lang="en-US" smtClean="0"/>
              <a:pPr/>
              <a:t>4/1/2012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7F838C4-B308-4A77-B6AA-E2E5AB2F91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mathworks.com/help/toolbox/distcomp/bsic3by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Keripo/DancingMonkeysAccelerated" TargetMode="External"/><Relationship Id="rId2" Type="http://schemas.openxmlformats.org/officeDocument/2006/relationships/hyperlink" Target="http://dancingmonkeysaccelerated.blogspot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monket.net/dancing-monkeys-v2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mathworks.com/help/toolbox/distcomp/parfo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7772400" cy="1829761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Dancing Monkeys: Accelerated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696200" cy="838200"/>
          </a:xfrm>
        </p:spPr>
        <p:txBody>
          <a:bodyPr>
            <a:noAutofit/>
          </a:bodyPr>
          <a:lstStyle/>
          <a:p>
            <a:pPr algn="l"/>
            <a:r>
              <a:rPr lang="en-US" sz="3200" baseline="-3000" dirty="0" smtClean="0"/>
              <a:t>GPU-Accelerated </a:t>
            </a:r>
            <a:r>
              <a:rPr lang="en-US" sz="3200" baseline="-3000" dirty="0"/>
              <a:t>Beat </a:t>
            </a:r>
            <a:r>
              <a:rPr lang="en-US" sz="3200" baseline="-3000" dirty="0" smtClean="0"/>
              <a:t>Detection</a:t>
            </a:r>
            <a:br>
              <a:rPr lang="en-US" sz="3200" baseline="-3000" dirty="0" smtClean="0"/>
            </a:br>
            <a:r>
              <a:rPr lang="en-US" sz="3200" baseline="-3000" dirty="0" smtClean="0"/>
              <a:t>for </a:t>
            </a:r>
            <a:r>
              <a:rPr lang="en-US" sz="3200" i="1" baseline="-3000" dirty="0"/>
              <a:t>Dancing </a:t>
            </a:r>
            <a:r>
              <a:rPr lang="en-US" sz="3200" i="1" baseline="-3000" dirty="0" smtClean="0"/>
              <a:t>Monkeys</a:t>
            </a:r>
          </a:p>
        </p:txBody>
      </p:sp>
      <p:pic>
        <p:nvPicPr>
          <p:cNvPr id="6148" name="Picture 4" descr="D:\Development\Sandbox\DancingMonkeysAccelerated\docs\radioactive-dancing-monkeys-fastest-ani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336" y="1905000"/>
            <a:ext cx="2656113" cy="1641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685800" y="5320099"/>
            <a:ext cx="7696200" cy="1371600"/>
          </a:xfrm>
          <a:prstGeom prst="rect">
            <a:avLst/>
          </a:prstGeom>
        </p:spPr>
        <p:txBody>
          <a:bodyPr vert="horz" lIns="45720" rIns="45720">
            <a:no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/>
            <a:r>
              <a:rPr lang="en-US" sz="2200" dirty="0" smtClean="0">
                <a:solidFill>
                  <a:schemeClr val="bg1"/>
                </a:solidFill>
              </a:rPr>
              <a:t>Philip Peng, </a:t>
            </a:r>
            <a:r>
              <a:rPr lang="en-US" sz="2200" dirty="0" err="1" smtClean="0">
                <a:solidFill>
                  <a:schemeClr val="bg1"/>
                </a:solidFill>
              </a:rPr>
              <a:t>Yanjie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Feng</a:t>
            </a:r>
            <a:endParaRPr lang="en-US" sz="2200" dirty="0" smtClean="0">
              <a:solidFill>
                <a:schemeClr val="bg1"/>
              </a:solidFill>
            </a:endParaRPr>
          </a:p>
          <a:p>
            <a:pPr algn="l"/>
            <a:r>
              <a:rPr lang="en-US" sz="2200" dirty="0" err="1" smtClean="0">
                <a:solidFill>
                  <a:schemeClr val="bg1"/>
                </a:solidFill>
              </a:rPr>
              <a:t>UPenn</a:t>
            </a:r>
            <a:r>
              <a:rPr lang="en-US" sz="2200" dirty="0" smtClean="0">
                <a:solidFill>
                  <a:schemeClr val="bg1"/>
                </a:solidFill>
              </a:rPr>
              <a:t> CIS 565 Spring 2012</a:t>
            </a:r>
          </a:p>
          <a:p>
            <a:pPr algn="l"/>
            <a:r>
              <a:rPr lang="en-US" sz="2200" dirty="0" smtClean="0">
                <a:solidFill>
                  <a:schemeClr val="bg1"/>
                </a:solidFill>
              </a:rPr>
              <a:t>Final Project – Midpoint Presentation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6553200"/>
            <a:ext cx="86212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img</a:t>
            </a:r>
            <a:r>
              <a:rPr lang="en-US" sz="1200" dirty="0" smtClean="0"/>
              <a:t> </a:t>
            </a:r>
            <a:r>
              <a:rPr lang="en-US" sz="1200" dirty="0" err="1" smtClean="0"/>
              <a:t>src</a:t>
            </a:r>
            <a:r>
              <a:rPr lang="en-US" sz="1200" dirty="0"/>
              <a:t>: http://www.dcrblogs.com/wp-content/uploads/2010/03/radioactive-dancing-monkeys-fastest-ani.gif</a:t>
            </a:r>
          </a:p>
        </p:txBody>
      </p:sp>
    </p:spTree>
    <p:extLst>
      <p:ext uri="{BB962C8B-B14F-4D97-AF65-F5344CB8AC3E}">
        <p14:creationId xmlns:p14="http://schemas.microsoft.com/office/powerpoint/2010/main" val="113307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MATLAB’s </a:t>
            </a:r>
            <a:r>
              <a:rPr lang="en-US" sz="2800" dirty="0" err="1" smtClean="0"/>
              <a:t>gpuArray</a:t>
            </a:r>
            <a:r>
              <a:rPr lang="en-US" sz="2800" dirty="0" smtClean="0"/>
              <a:t>() and gather() function</a:t>
            </a:r>
          </a:p>
          <a:p>
            <a:r>
              <a:rPr lang="en-US" sz="2800" dirty="0" smtClean="0"/>
              <a:t>MATLAB’s build-in GPU functions</a:t>
            </a:r>
          </a:p>
          <a:p>
            <a:r>
              <a:rPr lang="en-US" sz="2800" dirty="0" smtClean="0"/>
              <a:t>Parallel GPU kernel by using </a:t>
            </a:r>
            <a:r>
              <a:rPr lang="en-US" sz="2800" dirty="0" err="1" smtClean="0"/>
              <a:t>arrayfun</a:t>
            </a:r>
            <a:r>
              <a:rPr lang="en-US" sz="2800" dirty="0" smtClean="0"/>
              <a:t>()</a:t>
            </a:r>
          </a:p>
          <a:p>
            <a:endParaRPr lang="en-US" sz="2800" dirty="0" smtClean="0"/>
          </a:p>
          <a:p>
            <a:pPr>
              <a:buNone/>
            </a:pPr>
            <a:endParaRPr lang="en-US" dirty="0" smtClean="0">
              <a:hlinkClick r:id="rId2"/>
            </a:endParaRPr>
          </a:p>
          <a:p>
            <a:pPr>
              <a:buNone/>
            </a:pPr>
            <a:endParaRPr lang="en-US" dirty="0" smtClean="0">
              <a:hlinkClick r:id="rId2"/>
            </a:endParaRPr>
          </a:p>
          <a:p>
            <a:pPr>
              <a:buNone/>
            </a:pPr>
            <a:endParaRPr lang="en-US" dirty="0" smtClean="0">
              <a:hlinkClick r:id="rId2"/>
            </a:endParaRPr>
          </a:p>
          <a:p>
            <a:pPr>
              <a:buNone/>
            </a:pPr>
            <a:r>
              <a:rPr lang="en-US" dirty="0" smtClean="0">
                <a:hlinkClick r:id="rId2"/>
              </a:rPr>
              <a:t>http://www.mathworks.com/help/toolbox/distcomp/bsic3by.html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 Parallelization - Approach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580" y="3009900"/>
            <a:ext cx="8410142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47394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Global variables/data structures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r>
              <a:rPr lang="en-US" dirty="0" smtClean="0"/>
              <a:t>Rewrite code</a:t>
            </a:r>
          </a:p>
          <a:p>
            <a:pPr lvl="1"/>
            <a:r>
              <a:rPr lang="en-US" dirty="0" smtClean="0"/>
              <a:t>Loops -&gt; GPU Kernel functions</a:t>
            </a:r>
          </a:p>
          <a:p>
            <a:pPr lvl="1"/>
            <a:r>
              <a:rPr lang="en-US" dirty="0" smtClean="0"/>
              <a:t>Data -&gt; eliminate their cohesion and modify their type so that they can be used in GPU Kernel </a:t>
            </a:r>
          </a:p>
          <a:p>
            <a:r>
              <a:rPr lang="en-US" dirty="0" smtClean="0"/>
              <a:t>Slow memory copy</a:t>
            </a:r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 Parallelization - Issues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981200"/>
            <a:ext cx="752856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661979"/>
              </p:ext>
            </p:extLst>
          </p:nvPr>
        </p:nvGraphicFramePr>
        <p:xfrm>
          <a:off x="990600" y="5105400"/>
          <a:ext cx="68580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484"/>
                <a:gridCol w="827116"/>
                <a:gridCol w="2514600"/>
                <a:gridCol w="1828800"/>
              </a:tblGrid>
              <a:tr h="12192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base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With data transform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%</a:t>
                      </a:r>
                      <a:endParaRPr lang="en-US" sz="18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US" sz="1800" b="1" dirty="0" err="1" smtClean="0"/>
                        <a:t>timeProgram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26.6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49.2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185.0%</a:t>
                      </a:r>
                      <a:endParaRPr lang="en-US" sz="1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112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19600"/>
            <a:ext cx="8229600" cy="1892491"/>
          </a:xfrm>
        </p:spPr>
        <p:txBody>
          <a:bodyPr/>
          <a:lstStyle/>
          <a:p>
            <a:r>
              <a:rPr lang="en-US" dirty="0" smtClean="0"/>
              <a:t>Blog: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>
                <a:hlinkClick r:id="rId2"/>
              </a:rPr>
              <a:t>http://dancingmonkeysaccelerated.blogspot.com</a:t>
            </a:r>
            <a:r>
              <a:rPr lang="en-US" sz="2000" dirty="0" smtClean="0">
                <a:hlinkClick r:id="rId2"/>
              </a:rPr>
              <a:t>/</a:t>
            </a:r>
            <a:r>
              <a:rPr lang="en-US" sz="2000" dirty="0" smtClean="0"/>
              <a:t> </a:t>
            </a:r>
            <a:endParaRPr lang="en-US" sz="2400" dirty="0"/>
          </a:p>
          <a:p>
            <a:r>
              <a:rPr lang="en-US" dirty="0" smtClean="0"/>
              <a:t>Code: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github.com/Keripo/DancingMonkeysAccelerated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066800"/>
            <a:ext cx="4762500" cy="361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33800" y="6324600"/>
            <a:ext cx="5440136" cy="600164"/>
          </a:xfrm>
          <a:prstGeom prst="rect">
            <a:avLst/>
          </a:prstGeom>
          <a:solidFill>
            <a:schemeClr val="bg1">
              <a:alpha val="20000"/>
            </a:schemeClr>
          </a:solidFill>
          <a:effectLst>
            <a:softEdge rad="1270000"/>
          </a:effectLst>
        </p:spPr>
        <p:txBody>
          <a:bodyPr wrap="square" rtlCol="0">
            <a:spAutoFit/>
          </a:bodyPr>
          <a:lstStyle/>
          <a:p>
            <a:pPr algn="r"/>
            <a:r>
              <a:rPr lang="en-US" sz="1100" dirty="0" err="1" smtClean="0"/>
              <a:t>img</a:t>
            </a:r>
            <a:r>
              <a:rPr lang="en-US" sz="1100" dirty="0" smtClean="0"/>
              <a:t> </a:t>
            </a:r>
            <a:r>
              <a:rPr lang="en-US" sz="1100" dirty="0" err="1" smtClean="0"/>
              <a:t>src</a:t>
            </a:r>
            <a:r>
              <a:rPr lang="en-US" sz="1100" dirty="0"/>
              <a:t>: http://www.gratuitousscience.com/wp-content/uploads/2010/04/6a00d83451f25369e200e54f94996e8834-800wi.jpg</a:t>
            </a:r>
          </a:p>
        </p:txBody>
      </p:sp>
    </p:spTree>
    <p:extLst>
      <p:ext uri="{BB962C8B-B14F-4D97-AF65-F5344CB8AC3E}">
        <p14:creationId xmlns:p14="http://schemas.microsoft.com/office/powerpoint/2010/main" val="1515619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Dancing Monkeys</a:t>
            </a:r>
          </a:p>
          <a:p>
            <a:pPr lvl="1"/>
            <a:r>
              <a:rPr lang="en-US" dirty="0" smtClean="0"/>
              <a:t>Create DDR step patterns from arbitrary songs</a:t>
            </a:r>
          </a:p>
          <a:p>
            <a:pPr lvl="1"/>
            <a:r>
              <a:rPr lang="en-US" dirty="0" smtClean="0"/>
              <a:t>Highly precise beat detection algorithm</a:t>
            </a:r>
            <a:br>
              <a:rPr lang="en-US" dirty="0" smtClean="0"/>
            </a:br>
            <a:r>
              <a:rPr lang="en-US" dirty="0" smtClean="0"/>
              <a:t>(accurate within &lt;0.0001 BPM)</a:t>
            </a:r>
          </a:p>
          <a:p>
            <a:pPr lvl="1"/>
            <a:r>
              <a:rPr lang="en-US" dirty="0" smtClean="0"/>
              <a:t>Nov 1, 2003 by Karl O’Keeffe</a:t>
            </a:r>
          </a:p>
          <a:p>
            <a:pPr lvl="1"/>
            <a:r>
              <a:rPr lang="en-US" dirty="0" smtClean="0"/>
              <a:t>MATLAB program, CC license</a:t>
            </a:r>
          </a:p>
          <a:p>
            <a:pPr lvl="1"/>
            <a:r>
              <a:rPr lang="en-US" dirty="0">
                <a:hlinkClick r:id="rId2"/>
              </a:rPr>
              <a:t>http://monket.net/dancing-monkeys-v2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r>
              <a:rPr lang="en-US" dirty="0" smtClean="0"/>
              <a:t>GPU Acceleration</a:t>
            </a:r>
          </a:p>
          <a:p>
            <a:pPr lvl="1"/>
            <a:r>
              <a:rPr lang="en-US" dirty="0" smtClean="0"/>
              <a:t>Algorithm used = brute force BPM comparisons</a:t>
            </a:r>
          </a:p>
          <a:p>
            <a:pPr lvl="1"/>
            <a:r>
              <a:rPr lang="en-US" dirty="0" smtClean="0"/>
              <a:t>GPUs are good with parallel number crunching!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Description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04800"/>
            <a:ext cx="260032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733800" y="6596390"/>
            <a:ext cx="5440136" cy="261610"/>
          </a:xfrm>
          <a:prstGeom prst="rect">
            <a:avLst/>
          </a:prstGeom>
          <a:solidFill>
            <a:schemeClr val="bg1">
              <a:alpha val="20000"/>
            </a:schemeClr>
          </a:solidFill>
          <a:effectLst>
            <a:softEdge rad="1270000"/>
          </a:effectLst>
        </p:spPr>
        <p:txBody>
          <a:bodyPr wrap="square" rtlCol="0">
            <a:spAutoFit/>
          </a:bodyPr>
          <a:lstStyle/>
          <a:p>
            <a:pPr algn="r"/>
            <a:r>
              <a:rPr lang="en-US" sz="1100" dirty="0" err="1" smtClean="0"/>
              <a:t>img</a:t>
            </a:r>
            <a:r>
              <a:rPr lang="en-US" sz="1100" dirty="0" smtClean="0"/>
              <a:t> </a:t>
            </a:r>
            <a:r>
              <a:rPr lang="en-US" sz="1100" dirty="0" err="1" smtClean="0"/>
              <a:t>src</a:t>
            </a:r>
            <a:r>
              <a:rPr lang="en-US" sz="1100" dirty="0"/>
              <a:t>: http://monket.net/uploaded-v2/Feet.png</a:t>
            </a:r>
          </a:p>
        </p:txBody>
      </p:sp>
    </p:spTree>
    <p:extLst>
      <p:ext uri="{BB962C8B-B14F-4D97-AF65-F5344CB8AC3E}">
        <p14:creationId xmlns:p14="http://schemas.microsoft.com/office/powerpoint/2010/main" val="66666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228" y="1188720"/>
            <a:ext cx="6200776" cy="2136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3988" y="3048000"/>
            <a:ext cx="7289414" cy="3505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Process waveform data</a:t>
            </a:r>
          </a:p>
          <a:p>
            <a:r>
              <a:rPr lang="en-US" sz="2800" dirty="0" smtClean="0"/>
              <a:t>Calculate BPM (first pass)</a:t>
            </a:r>
          </a:p>
          <a:p>
            <a:r>
              <a:rPr lang="en-US" sz="2800" dirty="0" smtClean="0"/>
              <a:t>Calculate BPM (second pass)</a:t>
            </a:r>
          </a:p>
          <a:p>
            <a:r>
              <a:rPr lang="en-US" sz="2800" dirty="0" smtClean="0"/>
              <a:t>Calculate </a:t>
            </a:r>
            <a:r>
              <a:rPr lang="en-US" sz="2800" dirty="0"/>
              <a:t>g</a:t>
            </a:r>
            <a:r>
              <a:rPr lang="en-US" sz="2800" dirty="0" smtClean="0"/>
              <a:t>ap time</a:t>
            </a:r>
          </a:p>
          <a:p>
            <a:r>
              <a:rPr lang="en-US" sz="2800" dirty="0" smtClean="0"/>
              <a:t>Generate arrow patterns from waveform data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Dancing Monkeys Architecture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25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6771836"/>
              </p:ext>
            </p:extLst>
          </p:nvPr>
        </p:nvGraphicFramePr>
        <p:xfrm>
          <a:off x="457200" y="1447800"/>
          <a:ext cx="38100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Process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Time (s)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timeProgram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202.748426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</a:t>
                      </a:r>
                      <a:r>
                        <a:rPr lang="en-US" sz="1600" dirty="0" err="1" smtClean="0"/>
                        <a:t>timeArgs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0.082273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</a:t>
                      </a:r>
                      <a:r>
                        <a:rPr lang="en-US" sz="1600" dirty="0" err="1" smtClean="0"/>
                        <a:t>timeSong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202.651163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      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baseline="0" dirty="0" err="1" smtClean="0"/>
                        <a:t>timePrep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9.432683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  </a:t>
                      </a:r>
                      <a:r>
                        <a:rPr lang="en-US" sz="1600" dirty="0" err="1" smtClean="0"/>
                        <a:t>timeInfo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7.371580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  </a:t>
                      </a:r>
                      <a:r>
                        <a:rPr lang="en-US" sz="1600" dirty="0" err="1" smtClean="0"/>
                        <a:t>timeData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1.797109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  </a:t>
                      </a:r>
                      <a:r>
                        <a:rPr lang="en-US" sz="1600" dirty="0" err="1" smtClean="0"/>
                        <a:t>timePeaks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0.253459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       timeBpm1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185.960192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         </a:t>
                      </a:r>
                      <a:r>
                        <a:rPr lang="en-US" sz="1600" b="0" baseline="0" dirty="0" smtClean="0"/>
                        <a:t> </a:t>
                      </a:r>
                      <a:r>
                        <a:rPr lang="en-US" sz="1600" b="0" baseline="0" dirty="0" err="1" smtClean="0"/>
                        <a:t>timeTest</a:t>
                      </a:r>
                      <a:endParaRPr lang="en-US" sz="1600" b="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126.409699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baseline="0" dirty="0" smtClean="0"/>
                        <a:t>          </a:t>
                      </a:r>
                      <a:r>
                        <a:rPr lang="en-US" sz="1600" b="0" baseline="0" dirty="0" err="1" smtClean="0"/>
                        <a:t>timeTestTop</a:t>
                      </a:r>
                      <a:endParaRPr lang="en-US" sz="1600" b="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0.002460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baseline="0" dirty="0" smtClean="0"/>
                        <a:t>          </a:t>
                      </a:r>
                      <a:r>
                        <a:rPr lang="en-US" sz="1600" b="0" baseline="0" dirty="0" err="1" smtClean="0"/>
                        <a:t>timeFit</a:t>
                      </a:r>
                      <a:endParaRPr lang="en-US" sz="1600" b="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59.377492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          </a:t>
                      </a:r>
                      <a:r>
                        <a:rPr lang="en-US" sz="1600" baseline="0" dirty="0" err="1" smtClean="0"/>
                        <a:t>timeFitBest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0.154692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Breakdown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411744"/>
              </p:ext>
            </p:extLst>
          </p:nvPr>
        </p:nvGraphicFramePr>
        <p:xfrm>
          <a:off x="4419600" y="1447800"/>
          <a:ext cx="38100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Process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Time (s)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       timeBpm2</a:t>
                      </a:r>
                      <a:endParaRPr lang="en-US" sz="1600" b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1.200393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         </a:t>
                      </a:r>
                      <a:r>
                        <a:rPr lang="en-US" sz="1600" b="0" baseline="0" dirty="0" smtClean="0"/>
                        <a:t> </a:t>
                      </a:r>
                      <a:r>
                        <a:rPr lang="en-US" sz="1600" b="0" baseline="0" dirty="0" err="1" smtClean="0"/>
                        <a:t>timeTest</a:t>
                      </a:r>
                      <a:endParaRPr lang="en-US" sz="1600" b="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1.184987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baseline="0" dirty="0" smtClean="0"/>
                        <a:t>          </a:t>
                      </a:r>
                      <a:r>
                        <a:rPr lang="en-US" sz="1600" b="0" baseline="0" dirty="0" err="1" smtClean="0"/>
                        <a:t>timeTestTop</a:t>
                      </a:r>
                      <a:endParaRPr lang="en-US" sz="1600" b="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0.000064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baseline="0" dirty="0" smtClean="0"/>
                        <a:t>          </a:t>
                      </a:r>
                      <a:r>
                        <a:rPr lang="en-US" sz="1600" b="0" baseline="0" dirty="0" err="1" smtClean="0"/>
                        <a:t>timeFit</a:t>
                      </a:r>
                      <a:endParaRPr lang="en-US" sz="1600" b="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0.000122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          </a:t>
                      </a:r>
                      <a:r>
                        <a:rPr lang="en-US" sz="1600" baseline="0" dirty="0" err="1" smtClean="0"/>
                        <a:t>timeFitBest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0.006139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      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baseline="0" dirty="0" err="1" smtClean="0"/>
                        <a:t>timeGap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1.663195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  </a:t>
                      </a:r>
                      <a:r>
                        <a:rPr lang="en-US" sz="1600" dirty="0" err="1" smtClean="0"/>
                        <a:t>timeEnergy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0.040256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  </a:t>
                      </a:r>
                      <a:r>
                        <a:rPr lang="en-US" sz="1600" dirty="0" err="1" smtClean="0"/>
                        <a:t>timeSimilar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1.617153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       </a:t>
                      </a:r>
                      <a:r>
                        <a:rPr lang="en-US" sz="1600" b="1" dirty="0" err="1" smtClean="0"/>
                        <a:t>timeGenerate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4.375886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  </a:t>
                      </a:r>
                      <a:r>
                        <a:rPr lang="en-US" sz="1600" dirty="0" err="1" smtClean="0"/>
                        <a:t>timeCliques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0.035418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  </a:t>
                      </a:r>
                      <a:r>
                        <a:rPr lang="en-US" sz="1600" dirty="0" err="1" smtClean="0"/>
                        <a:t>timePause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0.431286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  </a:t>
                      </a:r>
                      <a:r>
                        <a:rPr lang="en-US" sz="1600" dirty="0" err="1" smtClean="0"/>
                        <a:t>timeArrow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0.350256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  </a:t>
                      </a:r>
                      <a:r>
                        <a:rPr lang="en-US" sz="1600" dirty="0" err="1" smtClean="0"/>
                        <a:t>timeOutput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3.546520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16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4561031"/>
              </p:ext>
            </p:extLst>
          </p:nvPr>
        </p:nvGraphicFramePr>
        <p:xfrm>
          <a:off x="152400" y="1295400"/>
          <a:ext cx="43434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Breakdown</a:t>
            </a:r>
            <a:endParaRPr lang="en-US" dirty="0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6026479"/>
              </p:ext>
            </p:extLst>
          </p:nvPr>
        </p:nvGraphicFramePr>
        <p:xfrm>
          <a:off x="4648200" y="1295400"/>
          <a:ext cx="43434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8803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timeBPM</a:t>
            </a:r>
            <a:r>
              <a:rPr lang="en-US" dirty="0" smtClean="0"/>
              <a:t> (first pass) longest: brute force BPM comparisons</a:t>
            </a:r>
          </a:p>
          <a:p>
            <a:pPr lvl="1"/>
            <a:r>
              <a:rPr lang="en-US" dirty="0" smtClean="0"/>
              <a:t>BPM [89, 205], Frequency = 44100</a:t>
            </a:r>
          </a:p>
          <a:p>
            <a:pPr lvl="1"/>
            <a:r>
              <a:rPr lang="en-US" dirty="0" smtClean="0"/>
              <a:t>Interval = round(Frequency </a:t>
            </a:r>
            <a:r>
              <a:rPr lang="en-US" dirty="0"/>
              <a:t>/ </a:t>
            </a:r>
            <a:r>
              <a:rPr lang="en-US" dirty="0" smtClean="0"/>
              <a:t>(BPM </a:t>
            </a:r>
            <a:r>
              <a:rPr lang="en-US" dirty="0"/>
              <a:t>/ </a:t>
            </a:r>
            <a:r>
              <a:rPr lang="en-US" dirty="0" smtClean="0"/>
              <a:t>60));</a:t>
            </a:r>
            <a:endParaRPr lang="en-US" dirty="0"/>
          </a:p>
          <a:p>
            <a:pPr lvl="1"/>
            <a:r>
              <a:rPr lang="en-US" dirty="0" smtClean="0"/>
              <a:t>Interval = [12907, 29730], </a:t>
            </a:r>
            <a:r>
              <a:rPr lang="en-US" dirty="0" err="1" smtClean="0"/>
              <a:t>IntervalFrequency</a:t>
            </a:r>
            <a:r>
              <a:rPr lang="en-US" dirty="0" smtClean="0"/>
              <a:t> = 10</a:t>
            </a:r>
          </a:p>
          <a:p>
            <a:pPr lvl="1"/>
            <a:r>
              <a:rPr lang="en-US" dirty="0" smtClean="0"/>
              <a:t>Total of </a:t>
            </a:r>
            <a:r>
              <a:rPr lang="en-US" b="1" dirty="0" smtClean="0"/>
              <a:t>1682 loops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Analysis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19550"/>
            <a:ext cx="91440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5282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MATLAB’s Parallel Computing Toolbox</a:t>
            </a:r>
          </a:p>
          <a:p>
            <a:r>
              <a:rPr lang="en-US" dirty="0" smtClean="0"/>
              <a:t>Replace </a:t>
            </a:r>
            <a:r>
              <a:rPr lang="en-US" i="1" dirty="0" smtClean="0"/>
              <a:t>for</a:t>
            </a:r>
            <a:r>
              <a:rPr lang="en-US" dirty="0" smtClean="0"/>
              <a:t> loops with MATLAB’s </a:t>
            </a:r>
            <a:r>
              <a:rPr lang="en-US" i="1" dirty="0" err="1" smtClean="0"/>
              <a:t>parfor</a:t>
            </a:r>
            <a:endParaRPr lang="en-US" i="1" dirty="0" smtClean="0"/>
          </a:p>
          <a:p>
            <a:pPr lvl="1"/>
            <a:r>
              <a:rPr lang="en-US" dirty="0" smtClean="0"/>
              <a:t>Run loop in parallel, one per CPU core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www.mathworks.com/help/toolbox/distcomp/parfor.html</a:t>
            </a:r>
            <a:endParaRPr lang="en-US" dirty="0" smtClean="0"/>
          </a:p>
          <a:p>
            <a:r>
              <a:rPr lang="en-US" dirty="0" smtClean="0"/>
              <a:t>Require code modification</a:t>
            </a:r>
          </a:p>
          <a:p>
            <a:pPr lvl="1"/>
            <a:r>
              <a:rPr lang="en-US" dirty="0" err="1" smtClean="0"/>
              <a:t>matlabpool</a:t>
            </a:r>
            <a:endParaRPr lang="en-US" dirty="0" smtClean="0"/>
          </a:p>
          <a:p>
            <a:pPr lvl="1"/>
            <a:r>
              <a:rPr lang="en-US" dirty="0" smtClean="0"/>
              <a:t>Temporary arrays</a:t>
            </a:r>
          </a:p>
          <a:p>
            <a:pPr lvl="1"/>
            <a:r>
              <a:rPr lang="en-US" dirty="0" smtClean="0"/>
              <a:t>Index recalculations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CPU Parallelization - Approach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040" y="5505990"/>
            <a:ext cx="7155720" cy="718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570968"/>
            <a:ext cx="2900026" cy="806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3021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 Parallelization - Code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6400"/>
            <a:ext cx="860156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2208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806458"/>
              </p:ext>
            </p:extLst>
          </p:nvPr>
        </p:nvGraphicFramePr>
        <p:xfrm>
          <a:off x="4953000" y="1447800"/>
          <a:ext cx="4038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 Parallelization - Results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661979"/>
              </p:ext>
            </p:extLst>
          </p:nvPr>
        </p:nvGraphicFramePr>
        <p:xfrm>
          <a:off x="381000" y="2667000"/>
          <a:ext cx="4419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484"/>
                <a:gridCol w="883920"/>
                <a:gridCol w="964276"/>
                <a:gridCol w="883920"/>
              </a:tblGrid>
              <a:tr h="42672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base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parfor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%</a:t>
                      </a:r>
                      <a:endParaRPr lang="en-US" sz="18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timeTest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126.4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47.2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37.5%</a:t>
                      </a:r>
                      <a:endParaRPr lang="en-US" sz="18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timeFit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59.3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30.4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51.3%</a:t>
                      </a:r>
                      <a:endParaRPr lang="en-US" sz="18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timeBpm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186.0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77.7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41.8%</a:t>
                      </a:r>
                      <a:endParaRPr lang="en-US" sz="18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US" sz="1800" b="1" dirty="0" err="1" smtClean="0"/>
                        <a:t>timeProgram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202.7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93.3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46.0%</a:t>
                      </a:r>
                      <a:endParaRPr lang="en-US" sz="1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1395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438</TotalTime>
  <Words>359</Words>
  <Application>Microsoft Office PowerPoint</Application>
  <PresentationFormat>On-screen Show (4:3)</PresentationFormat>
  <Paragraphs>146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Dancing Monkeys: Accelerated</vt:lpstr>
      <vt:lpstr>Project Description</vt:lpstr>
      <vt:lpstr>Dancing Monkeys Architecture</vt:lpstr>
      <vt:lpstr>Timing Breakdown</vt:lpstr>
      <vt:lpstr>Timing Breakdown</vt:lpstr>
      <vt:lpstr>Code Analysis</vt:lpstr>
      <vt:lpstr>CPU Parallelization - Approach</vt:lpstr>
      <vt:lpstr>CPU Parallelization - Code</vt:lpstr>
      <vt:lpstr>CPU Parallelization - Results</vt:lpstr>
      <vt:lpstr>GPU Parallelization - Approach</vt:lpstr>
      <vt:lpstr>GPU Parallelization - Issues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Keripo</dc:creator>
  <cp:lastModifiedBy>Keripo</cp:lastModifiedBy>
  <cp:revision>131</cp:revision>
  <dcterms:created xsi:type="dcterms:W3CDTF">2012-03-31T23:27:24Z</dcterms:created>
  <dcterms:modified xsi:type="dcterms:W3CDTF">2012-04-01T23:24:36Z</dcterms:modified>
</cp:coreProperties>
</file>