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8" r:id="rId4"/>
    <p:sldId id="293" r:id="rId5"/>
    <p:sldId id="284" r:id="rId6"/>
    <p:sldId id="291" r:id="rId7"/>
    <p:sldId id="285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294" r:id="rId17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0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1"/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/>
            </a:pPr>
            <a:fld id="{0CAE48FF-9F56-4461-B4C5-8355FDD51D10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957335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Move="1" noResize="1"/>
          </p:cNvSpPr>
          <p:nvPr/>
        </p:nvSpPr>
        <p:spPr>
          <a:xfrm>
            <a:off x="0" y="0"/>
            <a:ext cx="7772400" cy="100584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3" name="Slide Image Placeholder 2"/>
          <p:cNvSpPr>
            <a:spLocks noGrp="1" noRot="1" noChangeAspect="1"/>
          </p:cNvSpPr>
          <p:nvPr>
            <p:ph type="sldImg" idx="2"/>
          </p:nvPr>
        </p:nvSpPr>
        <p:spPr>
          <a:xfrm>
            <a:off x="1138320" y="763200"/>
            <a:ext cx="5494320" cy="37706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4" name="Notes Placeholder 3"/>
          <p:cNvSpPr txBox="1">
            <a:spLocks noGrp="1"/>
          </p:cNvSpPr>
          <p:nvPr>
            <p:ph type="body" sz="quarter" idx="3"/>
          </p:nvPr>
        </p:nvSpPr>
        <p:spPr>
          <a:xfrm>
            <a:off x="775799" y="4776840"/>
            <a:ext cx="6216839" cy="45248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/>
          </a:p>
        </p:txBody>
      </p:sp>
      <p:sp>
        <p:nvSpPr>
          <p:cNvPr id="5" name="Header Placeholder 4"/>
          <p:cNvSpPr txBox="1">
            <a:spLocks noGrp="1"/>
          </p:cNvSpPr>
          <p:nvPr>
            <p:ph type="hdr" sz="quarter"/>
          </p:nvPr>
        </p:nvSpPr>
        <p:spPr>
          <a:xfrm>
            <a:off x="0" y="-360"/>
            <a:ext cx="3371760" cy="501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Date Placeholder 5"/>
          <p:cNvSpPr txBox="1">
            <a:spLocks noGrp="1"/>
          </p:cNvSpPr>
          <p:nvPr>
            <p:ph type="dt" idx="1"/>
          </p:nvPr>
        </p:nvSpPr>
        <p:spPr>
          <a:xfrm>
            <a:off x="4398479" y="-360"/>
            <a:ext cx="3372120" cy="5018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Footer Placeholder 6"/>
          <p:cNvSpPr txBox="1">
            <a:spLocks noGrp="1"/>
          </p:cNvSpPr>
          <p:nvPr>
            <p:ph type="ftr" sz="quarter" idx="4"/>
          </p:nvPr>
        </p:nvSpPr>
        <p:spPr>
          <a:xfrm>
            <a:off x="0" y="9554760"/>
            <a:ext cx="3371760" cy="502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8" name="Slide Number Placeholder 7"/>
          <p:cNvSpPr txBox="1">
            <a:spLocks noGrp="1"/>
          </p:cNvSpPr>
          <p:nvPr>
            <p:ph type="sldNum" sz="quarter" idx="5"/>
          </p:nvPr>
        </p:nvSpPr>
        <p:spPr>
          <a:xfrm>
            <a:off x="4398479" y="9554760"/>
            <a:ext cx="3372120" cy="502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rtl="0" hangingPunc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9C35FB39-9C9E-4FC1-89B4-B87621275C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04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57200" algn="l"/>
        <a:tab pos="914400" algn="l"/>
        <a:tab pos="1371599" algn="l"/>
        <a:tab pos="1828800" algn="l"/>
        <a:tab pos="2286000" algn="l"/>
        <a:tab pos="2743199" algn="l"/>
        <a:tab pos="3200400" algn="l"/>
        <a:tab pos="3657600" algn="l"/>
        <a:tab pos="4114800" algn="l"/>
        <a:tab pos="4572000" algn="l"/>
        <a:tab pos="5029200" algn="l"/>
        <a:tab pos="5486399" algn="l"/>
        <a:tab pos="5943600" algn="l"/>
        <a:tab pos="6400799" algn="l"/>
        <a:tab pos="6858000" algn="l"/>
        <a:tab pos="7315200" algn="l"/>
        <a:tab pos="7772400" algn="l"/>
        <a:tab pos="8229600" algn="l"/>
        <a:tab pos="8686800" algn="l"/>
        <a:tab pos="91440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  <a:ea typeface="宋体" pitchFamily="2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5799" y="4776840"/>
            <a:ext cx="6216839" cy="4525200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en-US" kern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753A76-694D-405A-99B9-A6A5FAB276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8B8814-0491-4299-AC62-89C3FDFB9F8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00C65A-ECE9-4CAB-9D91-E1D759FE62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0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B5D518-8237-439C-A74F-D8E94787B44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5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EE564F-46E0-4072-BE53-C5E8DD6C85E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D3A709-0966-4952-B246-A675E43D830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399097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68475"/>
            <a:ext cx="3990975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D9446B-C05C-417A-9ED0-C0CDDB39F9C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4BD722-2F33-4CB1-B562-0E7CB6A1F6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A2F6EA-8D1D-42E5-AB84-031776B6224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2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751EBF-2F22-4634-851E-7BF6014F693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2D6CA6-0882-4F8A-9EAA-06636C373EE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7050593-9A8B-4AD9-960C-BA7FE17AEA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B2FB2C-F778-41AD-AA0B-C5705FB1CF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301625"/>
            <a:ext cx="2068512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363" y="301625"/>
            <a:ext cx="6057900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3183F9-EFED-431B-9DF1-6E7E88A631A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E4EECC-78A6-47A9-B9DA-EB3F1AAC81C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5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6131988-7004-4D9A-9F1D-D898549DE73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9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C6F9B9-B4DC-4825-852B-E764DAB12A7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0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62993A-3BC6-4798-8CBA-1331661CA8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F06AEB-6104-4194-9D3B-63CEB7193E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8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1C5C94-BFEB-4CD6-A1E6-6E56D73225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7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AEB024-9EE6-4B4E-B10F-EA6BEE87A8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2920" y="301320"/>
            <a:ext cx="9069480" cy="1260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2920" y="1768320"/>
            <a:ext cx="9069480" cy="498852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 anchorCtr="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2920" y="6886440"/>
            <a:ext cx="2346120" cy="5194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80" y="6886440"/>
            <a:ext cx="3193920" cy="5194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720" y="6886440"/>
            <a:ext cx="2346480" cy="51947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defRPr>
            </a:lvl1pPr>
          </a:lstStyle>
          <a:p>
            <a:pPr lvl="0"/>
            <a:fld id="{421E4B29-27D9-402E-9550-58D6D2B7222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44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宋体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宋体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360000" y="301320"/>
            <a:ext cx="8278920" cy="12607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2920" y="1768320"/>
            <a:ext cx="8134200" cy="4988520"/>
          </a:xfrm>
          <a:prstGeom prst="rect">
            <a:avLst/>
          </a:prstGeom>
          <a:noFill/>
          <a:ln>
            <a:noFill/>
          </a:ln>
        </p:spPr>
        <p:txBody>
          <a:bodyPr vert="horz" lIns="0" tIns="28080" rIns="0" bIns="0" anchor="t" anchorCtr="0" compatLnSpc="1"/>
          <a:lstStyle>
            <a:def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defPPr>
            <a:lvl1pPr marL="342720" marR="0" lvl="0" indent="-342720" algn="l" rtl="0" hangingPunct="0">
              <a:lnSpc>
                <a:spcPct val="93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720" algn="l"/>
                <a:tab pos="456840" algn="l"/>
                <a:tab pos="914040" algn="l"/>
                <a:tab pos="1371239" algn="l"/>
                <a:tab pos="1828439" algn="l"/>
                <a:tab pos="2285639" algn="l"/>
                <a:tab pos="2742839" algn="l"/>
                <a:tab pos="3200040" algn="l"/>
                <a:tab pos="3657239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40" algn="l"/>
                <a:tab pos="7314840" algn="l"/>
                <a:tab pos="7772040" algn="l"/>
                <a:tab pos="8229240" algn="l"/>
                <a:tab pos="8686440" algn="l"/>
                <a:tab pos="9143640" algn="l"/>
              </a:tabLst>
              <a:defRPr lang="en-US" sz="32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1pPr>
            <a:lvl2pPr marL="742680" marR="0" lvl="1" indent="-285480" algn="l" rtl="0" hangingPunct="0">
              <a:lnSpc>
                <a:spcPct val="93000"/>
              </a:lnSpc>
              <a:spcBef>
                <a:spcPts val="0"/>
              </a:spcBef>
              <a:spcAft>
                <a:spcPts val="1137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742680" algn="l"/>
                <a:tab pos="914040" algn="l"/>
                <a:tab pos="1371240" algn="l"/>
                <a:tab pos="1828439" algn="l"/>
                <a:tab pos="2285640" algn="l"/>
                <a:tab pos="2742840" algn="l"/>
                <a:tab pos="3200040" algn="l"/>
                <a:tab pos="3657240" algn="l"/>
                <a:tab pos="4114440" algn="l"/>
                <a:tab pos="4571639" algn="l"/>
                <a:tab pos="5028840" algn="l"/>
                <a:tab pos="5486040" algn="l"/>
                <a:tab pos="5943240" algn="l"/>
                <a:tab pos="6400440" algn="l"/>
                <a:tab pos="6857639" algn="l"/>
                <a:tab pos="7314840" algn="l"/>
                <a:tab pos="7772040" algn="l"/>
                <a:tab pos="8229240" algn="l"/>
                <a:tab pos="8686440" algn="l"/>
                <a:tab pos="9143640" algn="l"/>
                <a:tab pos="9600840" algn="l"/>
              </a:tabLst>
              <a:defRPr lang="en-US" sz="28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2pPr>
            <a:lvl3pPr marL="1143000" marR="0" lvl="2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848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143000" algn="l"/>
                <a:tab pos="1371600" algn="l"/>
                <a:tab pos="1828799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799" algn="l"/>
                <a:tab pos="9143999" algn="l"/>
                <a:tab pos="9601200" algn="l"/>
                <a:tab pos="10058399" algn="l"/>
              </a:tabLst>
              <a:defRPr lang="en-US" sz="24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3pPr>
            <a:lvl4pPr marL="1600199" marR="0" lvl="3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573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600200" algn="l"/>
                <a:tab pos="1828800" algn="l"/>
                <a:tab pos="2285999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3999" algn="l"/>
                <a:tab pos="9601199" algn="l"/>
                <a:tab pos="10058400" algn="l"/>
                <a:tab pos="10515599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4pPr>
            <a:lvl5pPr marL="2057400" marR="0" lvl="4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5pPr>
            <a:lvl6pPr marL="2057400" marR="0" lvl="5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6pPr>
            <a:lvl7pPr marL="2057400" marR="0" lvl="6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7pPr>
            <a:lvl8pPr marL="2057400" marR="0" lvl="7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8pPr>
            <a:lvl9pPr marL="2057400" marR="0" lvl="8" indent="-228600" algn="l" rtl="0" hangingPunct="0">
              <a:lnSpc>
                <a:spcPct val="93000"/>
              </a:lnSpc>
              <a:spcBef>
                <a:spcPts val="0"/>
              </a:spcBef>
              <a:spcAft>
                <a:spcPts val="286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0574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199" algn="l"/>
                <a:tab pos="10058399" algn="l"/>
                <a:tab pos="10515600" algn="l"/>
              </a:tabLst>
              <a:defRPr lang="en-US" sz="2000" b="0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Arial Unicode MS" pitchFamily="2"/>
                <a:cs typeface="Arial Unicode M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2920" y="6886440"/>
            <a:ext cx="234612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rtl="0" hangingPunct="0">
              <a:lnSpc>
                <a:spcPct val="95000"/>
              </a:lnSpc>
              <a:buNone/>
              <a:tabLst/>
              <a:defRPr lang="en-US" sz="1400" kern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14640" y="6886440"/>
            <a:ext cx="319392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ctr" rtl="0" hangingPunct="0">
              <a:lnSpc>
                <a:spcPct val="95000"/>
              </a:lnSpc>
              <a:buNone/>
              <a:tabLst/>
              <a:defRPr lang="en-US" sz="1400" kern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35720" y="6886440"/>
            <a:ext cx="2346480" cy="51947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/>
          <a:lstStyle>
            <a:lvl1pPr marL="0" marR="0" lvl="0" indent="0" algn="r" rtl="0" hangingPunct="0">
              <a:lnSpc>
                <a:spcPct val="95000"/>
              </a:lnSpc>
              <a:buNone/>
              <a:tabLst/>
              <a:defRPr lang="en-US" sz="1400" kern="120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Lucida Sans Unicode" pitchFamily="2"/>
              </a:defRPr>
            </a:lvl1pPr>
          </a:lstStyle>
          <a:p>
            <a:pPr lvl="0"/>
            <a:fld id="{20DD40F7-2EE4-4C84-BF92-79FC2C5AD8A3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marL="0" marR="0" indent="0" algn="ctr" rtl="0" hangingPunct="0">
        <a:lnSpc>
          <a:spcPct val="93000"/>
        </a:lnSpc>
        <a:spcBef>
          <a:spcPts val="0"/>
        </a:spcBef>
        <a:spcAft>
          <a:spcPts val="0"/>
        </a:spcAft>
        <a:tabLst>
          <a:tab pos="0" algn="l"/>
          <a:tab pos="457200" algn="l"/>
          <a:tab pos="914400" algn="l"/>
          <a:tab pos="1371599" algn="l"/>
          <a:tab pos="1828800" algn="l"/>
          <a:tab pos="2286000" algn="l"/>
          <a:tab pos="2743199" algn="l"/>
          <a:tab pos="3200400" algn="l"/>
          <a:tab pos="3657600" algn="l"/>
          <a:tab pos="4114800" algn="l"/>
          <a:tab pos="4572000" algn="l"/>
          <a:tab pos="5029200" algn="l"/>
          <a:tab pos="5486399" algn="l"/>
          <a:tab pos="5943600" algn="l"/>
          <a:tab pos="6400799" algn="l"/>
          <a:tab pos="6858000" algn="l"/>
          <a:tab pos="7315200" algn="l"/>
          <a:tab pos="7772400" algn="l"/>
          <a:tab pos="8229600" algn="l"/>
          <a:tab pos="8686800" algn="l"/>
          <a:tab pos="9144000" algn="l"/>
        </a:tabLst>
        <a:defRPr lang="en-US" sz="4400" b="1" i="0" u="none" strike="noStrike" kern="1200" baseline="0">
          <a:ln>
            <a:noFill/>
          </a:ln>
          <a:solidFill>
            <a:srgbClr val="198A8A"/>
          </a:solidFill>
          <a:latin typeface="Arial" pitchFamily="18"/>
          <a:ea typeface="Arial Unicode MS" pitchFamily="2"/>
          <a:cs typeface="Arial Unicode MS" pitchFamily="2"/>
        </a:defRPr>
      </a:lvl1pPr>
    </p:titleStyle>
    <p:bodyStyle>
      <a:lvl1pPr marL="342720" marR="0" indent="-342720" algn="l" rtl="0" hangingPunct="0">
        <a:lnSpc>
          <a:spcPct val="93000"/>
        </a:lnSpc>
        <a:spcBef>
          <a:spcPts val="0"/>
        </a:spcBef>
        <a:spcAft>
          <a:spcPts val="1423"/>
        </a:spcAft>
        <a:tabLst>
          <a:tab pos="342720" algn="l"/>
          <a:tab pos="456840" algn="l"/>
          <a:tab pos="914040" algn="l"/>
          <a:tab pos="1371239" algn="l"/>
          <a:tab pos="1828439" algn="l"/>
          <a:tab pos="2285639" algn="l"/>
          <a:tab pos="2742839" algn="l"/>
          <a:tab pos="3200040" algn="l"/>
          <a:tab pos="3657239" algn="l"/>
          <a:tab pos="4114440" algn="l"/>
          <a:tab pos="4571639" algn="l"/>
          <a:tab pos="5028840" algn="l"/>
          <a:tab pos="5486040" algn="l"/>
          <a:tab pos="5943240" algn="l"/>
          <a:tab pos="6400440" algn="l"/>
          <a:tab pos="6857640" algn="l"/>
          <a:tab pos="7314840" algn="l"/>
          <a:tab pos="7772040" algn="l"/>
          <a:tab pos="8229240" algn="l"/>
          <a:tab pos="8686440" algn="l"/>
          <a:tab pos="9143640" algn="l"/>
        </a:tabLst>
        <a:defRPr lang="en-US" sz="3200" b="0" i="0" u="none" strike="noStrike" kern="1200" baseline="0">
          <a:ln>
            <a:noFill/>
          </a:ln>
          <a:solidFill>
            <a:srgbClr val="000000"/>
          </a:solidFill>
          <a:latin typeface="Arial" pitchFamily="18"/>
          <a:ea typeface="Arial Unicode MS" pitchFamily="2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31805" y="5358828"/>
            <a:ext cx="8807399" cy="146900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64440" rIns="90000" bIns="45000" anchor="t" anchorCtr="0" compatLnSpc="1"/>
          <a:lstStyle/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宋体" pitchFamily="2"/>
                <a:cs typeface="Arial" pitchFamily="34" charset="0"/>
              </a:rPr>
              <a:t>Project Progress Report</a:t>
            </a: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宋体" pitchFamily="2"/>
                <a:cs typeface="Arial" pitchFamily="34" charset="0"/>
              </a:rPr>
              <a:t>Members:	Philip H. </a:t>
            </a:r>
            <a:r>
              <a:rPr lang="en-US" sz="22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宋体" pitchFamily="2"/>
                <a:cs typeface="Arial" pitchFamily="34" charset="0"/>
              </a:rPr>
              <a:t>Peng</a:t>
            </a:r>
            <a:endParaRPr lang="en-US" sz="22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Arial" pitchFamily="34" charset="0"/>
              <a:ea typeface="宋体" pitchFamily="2"/>
              <a:cs typeface="Arial" pitchFamily="34" charset="0"/>
            </a:endParaRP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  <a:ea typeface="宋体" pitchFamily="2"/>
                <a:cs typeface="Arial" pitchFamily="34" charset="0"/>
              </a:rPr>
              <a:t>Advisor: Dr. Stephen H. Lane</a:t>
            </a:r>
            <a:endParaRPr lang="en-US" sz="2200" b="0" i="0" u="none" strike="noStrike" baseline="0" dirty="0" smtClean="0">
              <a:ln>
                <a:noFill/>
              </a:ln>
              <a:solidFill>
                <a:srgbClr val="000000"/>
              </a:solidFill>
              <a:latin typeface="Arial" pitchFamily="34" charset="0"/>
              <a:ea typeface="宋体" pitchFamily="2"/>
              <a:cs typeface="Arial" pitchFamily="34" charset="0"/>
            </a:endParaRPr>
          </a:p>
          <a:p>
            <a:pPr marL="0" marR="0" lvl="0" indent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宋体" pitchFamily="2"/>
                <a:cs typeface="Arial" pitchFamily="34" charset="0"/>
              </a:rPr>
              <a:t>CIS 401, Fall 2011, </a:t>
            </a:r>
            <a:r>
              <a:rPr lang="en-US" sz="22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34" charset="0"/>
                <a:ea typeface="宋体" pitchFamily="2"/>
                <a:cs typeface="Arial" pitchFamily="34" charset="0"/>
              </a:rPr>
              <a:t>University of Pennsylvania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8437"/>
            <a:ext cx="8939204" cy="156966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rial" pitchFamily="34" charset="0"/>
                <a:cs typeface="Arial" pitchFamily="34" charset="0"/>
              </a:rPr>
              <a:t>Designing Rhythm Games for Touchscreen Devices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1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Development\Unity\Projects\Beats2 Prototypes\Assets\Graphics\Background\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39" y="2381932"/>
            <a:ext cx="7162800" cy="25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58000" y="1224077"/>
            <a:ext cx="8316112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R="0" lvl="0" algn="l" rtl="0" hangingPunct="0">
              <a:spcAft>
                <a:spcPts val="30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Prototype – Coding</a:t>
            </a:r>
            <a:endParaRPr lang="en-US" sz="28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lvl="1" indent="-342900" hangingPunct="0">
              <a:spcAft>
                <a:spcPts val="3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Flexible game engine</a:t>
            </a:r>
          </a:p>
          <a:p>
            <a:pPr marL="914400" lvl="3" indent="-342900" hangingPunct="0">
              <a:spcAft>
                <a:spcPts val="3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Timer, audio-synchronized</a:t>
            </a:r>
          </a:p>
          <a:p>
            <a:pPr marL="914400" lvl="3" indent="-342900" hangingPunct="0">
              <a:spcAft>
                <a:spcPts val="3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Dynamic object generator, memory efficient</a:t>
            </a:r>
          </a:p>
          <a:p>
            <a:pPr marL="914400" lvl="3" indent="-342900" hangingPunct="0">
              <a:spcAft>
                <a:spcPts val="3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Score tracking, based on timing accuracy</a:t>
            </a:r>
          </a:p>
          <a:p>
            <a:pPr marL="914400" lvl="3" indent="-342900" hangingPunct="0">
              <a:spcAft>
                <a:spcPts val="3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Runs on Android tablet and Windows</a:t>
            </a:r>
          </a:p>
          <a:p>
            <a:pPr marL="914400" lvl="3" indent="-342900" hangingPunct="0">
              <a:spcAft>
                <a:spcPts val="3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Adding new modes (interfaces) easy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Progress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10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2" y="4236987"/>
            <a:ext cx="5410200" cy="319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9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58000" y="1224077"/>
            <a:ext cx="8316112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R="0" lvl="0" algn="l" rtl="0" hangingPunct="0"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Evaluation – Setup</a:t>
            </a:r>
            <a:endParaRPr lang="en-US" sz="28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lvl="1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Tweaking stage</a:t>
            </a:r>
          </a:p>
          <a:p>
            <a:pPr marL="91440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Change object placements based on feedback</a:t>
            </a:r>
          </a:p>
          <a:p>
            <a:pPr marL="91440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Tweak timing parameters</a:t>
            </a:r>
          </a:p>
          <a:p>
            <a:pPr marL="91440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Improve graphics?</a:t>
            </a:r>
            <a:endParaRPr lang="en-US" sz="22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lvl="1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Google Analytics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vs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own server</a:t>
            </a:r>
          </a:p>
          <a:p>
            <a:pPr marL="91440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Analytics: generate graphs but limited info collection</a:t>
            </a:r>
          </a:p>
          <a:p>
            <a:pPr marL="91440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Server: custom information but have to set up</a:t>
            </a:r>
          </a:p>
          <a:p>
            <a:pPr marL="0" lvl="1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Mass release on Android Market</a:t>
            </a:r>
            <a:endParaRPr lang="en-US" sz="20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91440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Use Beats’ update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notifier</a:t>
            </a: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to advertise (100k+ active users)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Progress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11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604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Demo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12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pic>
        <p:nvPicPr>
          <p:cNvPr id="6146" name="Picture 2" descr="D:\Documents\2011-2012\Spring 2012\CIS 401\presentation\SC20120322-125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265238"/>
            <a:ext cx="3222272" cy="20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Documents\2011-2012\Spring 2012\CIS 401\presentation\SC20120322-1256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2" y="1722437"/>
            <a:ext cx="3222272" cy="20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ocuments\2011-2012\Spring 2012\CIS 401\presentation\SC20120322-1257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7" y="3279158"/>
            <a:ext cx="3222272" cy="20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Documents\2011-2012\Spring 2012\CIS 401\presentation\SC20120322-12580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705" y="3932237"/>
            <a:ext cx="3222272" cy="201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2011-2012\Spring 2012\CIS 401\presentation\SC20120322-1452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301" y="2245004"/>
            <a:ext cx="3186925" cy="199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s\2011-2012\Spring 2012\CIS 401\presentation\SC20120322-1614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844" y="4365864"/>
            <a:ext cx="3239382" cy="202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57999" y="1224077"/>
            <a:ext cx="8163713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R="0" lvl="0" algn="l" rtl="0" hangingPunct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Programming: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Unity hard to learn but very flexible and worthwhile - write once, deploy everywhere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ex2D very useful but very buggy and crashes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Framerate</a:t>
            </a: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very good (consistent 60fps) but timing window a bit too big (~15ns update rate)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Code currently in one main script – need to learn more about Unity coding conventions (static global object?)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Results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13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761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57999" y="1224077"/>
            <a:ext cx="8163713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R="0" lvl="0" algn="l" rtl="0" hangingPunct="0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Informal surveys:</a:t>
            </a:r>
          </a:p>
          <a:p>
            <a:pPr marL="457200" lvl="0" indent="-457200" hangingPunct="0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Testers used to DDR style scrolling</a:t>
            </a:r>
          </a:p>
          <a:p>
            <a:pPr marL="457200" lvl="0" indent="-457200" hangingPunct="0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Speed needs to be tweaked (some tester just had slow visual processing times)</a:t>
            </a:r>
          </a:p>
          <a:p>
            <a:pPr marL="457200" lvl="0" indent="-457200" hangingPunct="0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Tapbox</a:t>
            </a: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placement definitely a factor (proximity to each other, spread of focus)</a:t>
            </a:r>
          </a:p>
          <a:p>
            <a:pPr marL="457200" lvl="0" indent="-457200" hangingPunct="0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Enjoyment factor independent from performance</a:t>
            </a:r>
          </a:p>
          <a:p>
            <a:pPr marL="457200" lvl="0" indent="-457200" hangingPunct="0">
              <a:lnSpc>
                <a:spcPct val="93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May try two songs to eliminate song familiarity from evaluation</a:t>
            </a:r>
            <a:endParaRPr lang="en-US" sz="22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Results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14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9742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Questions?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15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2" y="1274321"/>
            <a:ext cx="6085571" cy="531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71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849312" y="1230200"/>
            <a:ext cx="82169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R="0" lvl="0" indent="-514350" algn="l" rtl="0" hangingPunct="0">
              <a:spcBef>
                <a:spcPts val="1200"/>
              </a:spcBef>
              <a:spcAft>
                <a:spcPts val="0"/>
              </a:spcAft>
              <a:buAutoNum type="arabicParenR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Summary</a:t>
            </a:r>
          </a:p>
          <a:p>
            <a:pPr marR="0" lvl="0" indent="-514350" algn="l" rtl="0" hangingPunct="0">
              <a:spcBef>
                <a:spcPts val="1200"/>
              </a:spcBef>
              <a:spcAft>
                <a:spcPts val="0"/>
              </a:spcAft>
              <a:buAutoNum type="arabicParenR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Proposal</a:t>
            </a:r>
          </a:p>
          <a:p>
            <a:pPr marR="0" lvl="0" indent="-514350" algn="l" rtl="0" hangingPunct="0">
              <a:spcBef>
                <a:spcPts val="1200"/>
              </a:spcBef>
              <a:spcAft>
                <a:spcPts val="0"/>
              </a:spcAft>
              <a:buAutoNum type="arabicParenR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Related Work</a:t>
            </a:r>
          </a:p>
          <a:p>
            <a:pPr marR="0" lvl="0" indent="-514350" algn="l" rtl="0" hangingPunct="0">
              <a:spcBef>
                <a:spcPts val="1200"/>
              </a:spcBef>
              <a:spcAft>
                <a:spcPts val="0"/>
              </a:spcAft>
              <a:buAutoNum type="arabicParenR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Project Outline</a:t>
            </a:r>
          </a:p>
          <a:p>
            <a:pPr marR="0" lvl="0" indent="-514350" algn="l" rtl="0" hangingPunct="0">
              <a:spcBef>
                <a:spcPts val="1200"/>
              </a:spcBef>
              <a:spcAft>
                <a:spcPts val="0"/>
              </a:spcAft>
              <a:buAutoNum type="arabicParenR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</a:t>
            </a:r>
            <a:endParaRPr lang="en-US" sz="36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indent="-514350" algn="l" rtl="0" hangingPunct="0">
              <a:spcBef>
                <a:spcPts val="1200"/>
              </a:spcBef>
              <a:spcAft>
                <a:spcPts val="0"/>
              </a:spcAft>
              <a:buAutoNum type="arabicParenR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Demo</a:t>
            </a:r>
          </a:p>
          <a:p>
            <a:pPr marR="0" lvl="0" indent="-514350" algn="l" rtl="0" hangingPunct="0">
              <a:spcBef>
                <a:spcPts val="1200"/>
              </a:spcBef>
              <a:spcAft>
                <a:spcPts val="0"/>
              </a:spcAft>
              <a:buAutoNum type="arabicParenR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Results</a:t>
            </a:r>
            <a:endParaRPr lang="en-US" sz="32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514350" marR="0" lvl="0" indent="-51435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Presentation Overview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2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46" y="4049418"/>
            <a:ext cx="322539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72344" y="1230200"/>
            <a:ext cx="8554168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457200" marR="0" lvl="0" indent="-457200" algn="l" rtl="0" hangingPunct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Rhythm game: time critical, response-based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Touchscreen: new input method</a:t>
            </a: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120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8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Rhythm game for touchscreen: how to design the</a:t>
            </a:r>
            <a:r>
              <a:rPr lang="en-US" sz="28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interface for highly reactive gameplay?</a:t>
            </a:r>
            <a:endParaRPr lang="en-US" sz="28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3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3979556"/>
            <a:ext cx="3502722" cy="262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770" y="3301001"/>
            <a:ext cx="3984153" cy="398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3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72344" y="1230200"/>
            <a:ext cx="8216999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R="0" lvl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Goal:</a:t>
            </a:r>
          </a:p>
          <a:p>
            <a:pPr marR="0" lvl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i="1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Design, prototype, and evaluate different rhythm games interfaces for touchscreen devices</a:t>
            </a:r>
            <a:r>
              <a:rPr lang="en-US" sz="3600" i="1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.</a:t>
            </a:r>
          </a:p>
          <a:p>
            <a:pPr marR="0" lvl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600" i="1" baseline="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Approach:</a:t>
            </a:r>
          </a:p>
          <a:p>
            <a:pPr marR="0" lvl="0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i="1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Create a rhythm game prototype for Android tablets that demos various game interfaces and collects usage data to evaluate their effectiveness.</a:t>
            </a:r>
            <a:endParaRPr lang="en-US" sz="2800" i="1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Project Proposal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4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335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72344" y="1099725"/>
            <a:ext cx="5048968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u="sng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Wiimote</a:t>
            </a:r>
            <a:r>
              <a:rPr lang="en-US" sz="24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+ Dance Game</a:t>
            </a: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“Understanding Visual </a:t>
            </a:r>
            <a:r>
              <a:rPr lang="en-US" sz="2000" i="1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</a:t>
            </a:r>
            <a:r>
              <a:rPr lang="en-US" sz="2000" i="1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nterfaces for the Next</a:t>
            </a:r>
            <a:r>
              <a:rPr lang="en-US" sz="2000" i="1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G</a:t>
            </a:r>
            <a:r>
              <a:rPr lang="en-US" sz="2000" i="1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eneration of Dance-Based Rhythm Video Games</a:t>
            </a: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”</a:t>
            </a:r>
            <a:r>
              <a:rPr lang="en-US" sz="20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– </a:t>
            </a:r>
            <a:r>
              <a:rPr lang="en-US" sz="20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University of Central Florida, Orlando, FL</a:t>
            </a:r>
            <a:endParaRPr lang="en-US" sz="24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External Multi-touch Panel + Turn-Based Strategy Game</a:t>
            </a:r>
            <a:endParaRPr lang="en-US" sz="2400" u="sng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“A Study on Multi-Touch Interface for Game”</a:t>
            </a: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– Chung-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Ang</a:t>
            </a: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University, Seoul, Korea</a:t>
            </a: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i="1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u="sng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Overlayed</a:t>
            </a:r>
            <a:r>
              <a:rPr lang="en-US" sz="2400" u="sng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Multi-touch Screen + Real-Time Strategy Game</a:t>
            </a: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i="1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“One-handed Interface for Multi-Touch Enabled Real-Time Strategy Games” </a:t>
            </a: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– University of California, Santa Cruz, CA</a:t>
            </a:r>
            <a:endParaRPr lang="en-US" sz="20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Related Work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5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2" y="316638"/>
            <a:ext cx="2775108" cy="24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50" y="2804173"/>
            <a:ext cx="2954231" cy="219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29" y="5128161"/>
            <a:ext cx="3449671" cy="230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57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57999" y="1224077"/>
            <a:ext cx="5725313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L="514350" marR="0" lvl="0" indent="-51435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AutoNum type="arabicParenR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Design – Draft</a:t>
            </a:r>
            <a:endParaRPr lang="en-US" sz="28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Investigate existing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interface designs</a:t>
            </a:r>
            <a:endParaRPr lang="en-US" sz="24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Draft designs and evaluation metrics</a:t>
            </a:r>
            <a:endParaRPr lang="en-US" sz="24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342900" marR="0" lvl="0" indent="-3429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2) Prototype – Code</a:t>
            </a:r>
          </a:p>
          <a:p>
            <a:pPr marL="342900" indent="-342900" hangingPunct="0">
              <a:lnSpc>
                <a:spcPct val="93000"/>
              </a:lnSpc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Implement these designs via Android</a:t>
            </a:r>
          </a:p>
          <a:p>
            <a:pPr marL="342900" indent="-342900" hangingPunct="0">
              <a:lnSpc>
                <a:spcPct val="93000"/>
              </a:lnSpc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Use common backbone to reduce non-relevant factors</a:t>
            </a:r>
          </a:p>
          <a:p>
            <a:pPr hangingPunct="0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3) Evaluation - Data</a:t>
            </a:r>
            <a:endParaRPr lang="en-US" sz="32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Release to public with data analytics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plugin</a:t>
            </a:r>
            <a:endParaRPr lang="en-US" sz="24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457200" marR="0" lvl="0" indent="-457200" algn="l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Analyze collected data</a:t>
            </a:r>
            <a:endParaRPr lang="en-US" sz="24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Project Outline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6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2" y="1493837"/>
            <a:ext cx="2829667" cy="4322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53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57999" y="1224077"/>
            <a:ext cx="8011313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R="0" lvl="0" algn="l" rtl="0" hangingPunct="0"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Design – Designs</a:t>
            </a:r>
            <a:endParaRPr lang="en-US" sz="28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indent="-342900" algn="l" rtl="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Interface designs finalized:</a:t>
            </a:r>
          </a:p>
          <a:p>
            <a:pPr marR="0" lvl="0" indent="-342900" algn="l" rtl="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indent="-342900" algn="l" rtl="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indent="-342900" algn="l" rtl="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indent="-342900" algn="l" rtl="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R="0" lvl="0" indent="-342900" algn="l" rtl="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Progress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7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4350" y="2484437"/>
            <a:ext cx="7215469" cy="3657600"/>
            <a:chOff x="847001" y="2172162"/>
            <a:chExt cx="5637344" cy="2857631"/>
          </a:xfrm>
        </p:grpSpPr>
        <p:pic>
          <p:nvPicPr>
            <p:cNvPr id="2050" name="Picture 2" descr="D:\Development\Unity\Projects\Beats2 Prototypes\Assets\Graphics\Modes\Mode_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01" y="2179637"/>
              <a:ext cx="1416888" cy="142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Development\Unity\Projects\Beats2 Prototypes\Assets\Graphics\Modes\Mode_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136" y="2179637"/>
              <a:ext cx="1416888" cy="142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D:\Development\Unity\Projects\Beats2 Prototypes\Assets\Graphics\Modes\Mode_3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510" y="2172162"/>
              <a:ext cx="1416888" cy="142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D:\Development\Unity\Projects\Beats2 Prototypes\Assets\Graphics\Modes\Mode_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457" y="2179637"/>
              <a:ext cx="1416888" cy="142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D:\Development\Unity\Projects\Beats2 Prototypes\Assets\Graphics\Modes\Mode_5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001" y="3597240"/>
              <a:ext cx="1416888" cy="142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 descr="D:\Development\Unity\Projects\Beats2 Prototypes\Assets\Graphics\Modes\Mode_6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3889" y="3604715"/>
              <a:ext cx="1416888" cy="142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D:\Development\Unity\Projects\Beats2 Prototypes\Assets\Graphics\Modes\Mode_7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2510" y="3597240"/>
              <a:ext cx="1416888" cy="142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7" name="Picture 9" descr="D:\Development\Unity\Projects\Beats2 Prototypes\Assets\Graphics\Modes\Mode_8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457" y="3597240"/>
              <a:ext cx="1416888" cy="1425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35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58000" y="1224077"/>
            <a:ext cx="5953912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R="0" lvl="0" algn="l" rtl="0" hangingPunct="0"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Design – Metrics</a:t>
            </a:r>
            <a:endParaRPr lang="en-US" sz="28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lvl="1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Test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s</a:t>
            </a: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ong: </a:t>
            </a:r>
            <a:r>
              <a:rPr lang="en-US" sz="2400" baseline="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smooooch</a:t>
            </a: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(</a:t>
            </a:r>
            <a:r>
              <a:rPr lang="en-US" sz="2400" baseline="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Beatmania</a:t>
            </a: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IIDX)</a:t>
            </a:r>
          </a:p>
          <a:p>
            <a:pPr marL="914400" lvl="4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High note frequency and 177</a:t>
            </a: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BPM</a:t>
            </a:r>
            <a:endParaRPr lang="en-US" sz="20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914400" lvl="4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Strong audible baseline (good for rhythm)</a:t>
            </a:r>
            <a:endParaRPr lang="en-US" sz="20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914400" lvl="4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</a:t>
            </a:r>
            <a:r>
              <a:rPr lang="en-US" sz="20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uto-</a:t>
            </a: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generated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stepfile</a:t>
            </a: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(Dancing Monkeys)</a:t>
            </a:r>
            <a:endParaRPr lang="en-US" sz="20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lvl="1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Metrics per design:</a:t>
            </a:r>
          </a:p>
          <a:p>
            <a:pPr marL="91440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Total accuracy percent (data)</a:t>
            </a:r>
          </a:p>
          <a:p>
            <a:pPr marL="91440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Missed note count (data)</a:t>
            </a:r>
          </a:p>
          <a:p>
            <a:pPr marL="91440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R</a:t>
            </a: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anked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enjoyability</a:t>
            </a:r>
            <a:r>
              <a:rPr lang="en-US" sz="20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relative to other designs (feedback)</a:t>
            </a:r>
            <a:endParaRPr lang="en-US" sz="240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lvl="1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Full</a:t>
            </a: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timing chart will also be collected for overall trend 	analysis (if there are any)</a:t>
            </a:r>
          </a:p>
          <a:p>
            <a:pPr marL="0" lvl="1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Progress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8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1" y="2240636"/>
            <a:ext cx="2677981" cy="357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97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458000" y="1224077"/>
            <a:ext cx="5420512" cy="5603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  <a:prstDash val="solid"/>
          </a:ln>
        </p:spPr>
        <p:txBody>
          <a:bodyPr vert="horz" wrap="square" lIns="90000" tIns="80280" rIns="90000" bIns="45000" anchor="t" anchorCtr="0" compatLnSpc="1"/>
          <a:lstStyle/>
          <a:p>
            <a:pPr marR="0" lvl="0" algn="l" rtl="0" hangingPunct="0">
              <a:spcAft>
                <a:spcPts val="600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Prototype – Unity</a:t>
            </a:r>
            <a:endParaRPr lang="en-US" sz="2800" dirty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lvl="1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aseline="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Biggest challenge of project</a:t>
            </a:r>
          </a:p>
          <a:p>
            <a:pPr marL="73152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Game designer </a:t>
            </a: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vs. </a:t>
            </a:r>
            <a:r>
              <a:rPr lang="en-US" sz="22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Programmer</a:t>
            </a:r>
          </a:p>
          <a:p>
            <a:pPr marL="73152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Unity =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GameObject</a:t>
            </a: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driven workflow</a:t>
            </a:r>
          </a:p>
          <a:p>
            <a:pPr marL="73152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New to C</a:t>
            </a: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#</a:t>
            </a:r>
          </a:p>
          <a:p>
            <a:pPr marL="91440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aseline="0" dirty="0" smtClean="0"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lvl="1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Game Engine Experimentation</a:t>
            </a:r>
          </a:p>
          <a:p>
            <a:pPr marL="64008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Android +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iOS</a:t>
            </a: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license</a:t>
            </a:r>
          </a:p>
          <a:p>
            <a:pPr marL="64008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Othello2D </a:t>
            </a:r>
            <a:r>
              <a:rPr lang="en-US" sz="22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vs</a:t>
            </a: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ex2D</a:t>
            </a:r>
          </a:p>
          <a:p>
            <a:pPr marL="64008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TouchGestures</a:t>
            </a: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overcomplicated</a:t>
            </a:r>
          </a:p>
          <a:p>
            <a:pPr marL="640080" lvl="3" indent="-342900" hangingPunct="0">
              <a:spcAft>
                <a:spcPts val="600"/>
              </a:spcAft>
              <a:buFontTx/>
              <a:buChar char="-"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err="1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MonoDevelop</a:t>
            </a:r>
            <a:r>
              <a:rPr lang="en-US" sz="2200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minimalistic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6576" y="274637"/>
            <a:ext cx="9721763" cy="83099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Progress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" y="6827837"/>
            <a:ext cx="1678858" cy="60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7AA331-5825-487D-8209-1A3A38DB9EAF}" type="slidenum">
              <a:rPr lang="en-US" smtClean="0"/>
              <a:t>9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9231312" y="3241235"/>
            <a:ext cx="697027" cy="41036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eaVert" wrap="square" lIns="90000" tIns="60840" rIns="90000" bIns="45000" anchor="t" anchorCtr="0" compatLnSpc="1">
            <a:spAutoFit/>
          </a:bodyPr>
          <a:lstStyle/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Progress Report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, CIS 400, Fall</a:t>
            </a:r>
            <a:r>
              <a:rPr lang="en-US" sz="1800" b="0" i="0" u="none" strike="noStrike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  <a:p>
            <a:pPr marL="0" marR="0" lvl="0" indent="0" algn="r" rtl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Philip Peng, </a:t>
            </a:r>
            <a:r>
              <a:rPr lang="en-US" sz="18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宋体" pitchFamily="2"/>
                <a:cs typeface="宋体" pitchFamily="2"/>
              </a:rPr>
              <a:t>2011/12/07</a:t>
            </a:r>
            <a:endParaRPr lang="en-US" sz="1800" b="0" i="0" u="none" strike="noStrike" baseline="0" dirty="0">
              <a:ln>
                <a:noFill/>
              </a:ln>
              <a:solidFill>
                <a:srgbClr val="000000"/>
              </a:solidFill>
              <a:latin typeface="Arial" pitchFamily="18"/>
              <a:ea typeface="宋体" pitchFamily="2"/>
              <a:cs typeface="宋体" pitchFamily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712" y="122237"/>
            <a:ext cx="2895600" cy="159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1422989"/>
            <a:ext cx="4581525" cy="520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2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35776</TotalTime>
  <Words>728</Words>
  <Application>Microsoft Office PowerPoint</Application>
  <PresentationFormat>Custom</PresentationFormat>
  <Paragraphs>150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Default</vt:lpstr>
      <vt:lpstr>Title1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Peng</dc:creator>
  <cp:lastModifiedBy>Keripo</cp:lastModifiedBy>
  <cp:revision>551</cp:revision>
  <cp:lastPrinted>2011-01-12T06:13:16Z</cp:lastPrinted>
  <dcterms:created xsi:type="dcterms:W3CDTF">2011-01-10T20:31:49Z</dcterms:created>
  <dcterms:modified xsi:type="dcterms:W3CDTF">2012-03-22T20:16:38Z</dcterms:modified>
</cp:coreProperties>
</file>