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5" d="100"/>
          <a:sy n="75" d="100"/>
        </p:scale>
        <p:origin x="12084" y="7134"/>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D:\Documents\2011-2012\Spring%202012\CIS%20401\poster\Data.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D:\Documents\2011-2012\Spring%202012\CIS%20401\poster\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Documents\2011-2012\Spring%202012\CIS%20401\poster\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Documents\2011-2012\Spring%202012\CIS%20401\poster\Dat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Documents\2011-2012\Spring%202012\CIS%20401\poster\Dat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Documents\2011-2012\Spring%202012\CIS%20401\poster\Dat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Documents\2011-2012\Spring%202012\CIS%20401\poster\Data.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Documents\2011-2012\Spring%202012\CIS%20401\poster\Data.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Documents\2011-2012\Spring%202012\CIS%20401\poster\Data.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Documents\2011-2012\Spring%202012\CIS%20401\poster\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3600" b="0" i="1" u="sng"/>
              <a:t>Accuracy</a:t>
            </a:r>
            <a:r>
              <a:rPr lang="en-US" sz="3600" b="0" i="1" u="sng" baseline="0"/>
              <a:t> Chart</a:t>
            </a:r>
            <a:endParaRPr lang="en-US" sz="3600" b="0" i="1" u="sng"/>
          </a:p>
        </c:rich>
      </c:tx>
      <c:layout>
        <c:manualLayout>
          <c:xMode val="edge"/>
          <c:yMode val="edge"/>
          <c:x val="2.1341534762142463E-2"/>
          <c:y val="1.2112757558848442E-3"/>
        </c:manualLayout>
      </c:layout>
      <c:overlay val="0"/>
    </c:title>
    <c:autoTitleDeleted val="0"/>
    <c:plotArea>
      <c:layout>
        <c:manualLayout>
          <c:layoutTarget val="inner"/>
          <c:xMode val="edge"/>
          <c:yMode val="edge"/>
          <c:x val="0.10188579188337656"/>
          <c:y val="0.203504867009734"/>
          <c:w val="0.81087682032427333"/>
          <c:h val="0.76906850437634888"/>
        </c:manualLayout>
      </c:layout>
      <c:pieChart>
        <c:varyColors val="1"/>
        <c:ser>
          <c:idx val="0"/>
          <c:order val="0"/>
          <c:dPt>
            <c:idx val="0"/>
            <c:bubble3D val="0"/>
            <c:spPr>
              <a:solidFill>
                <a:srgbClr val="FFC000"/>
              </a:solidFill>
            </c:spPr>
          </c:dPt>
          <c:dPt>
            <c:idx val="1"/>
            <c:bubble3D val="0"/>
            <c:spPr>
              <a:solidFill>
                <a:srgbClr val="FFFF00"/>
              </a:solidFill>
            </c:spPr>
          </c:dPt>
          <c:dPt>
            <c:idx val="2"/>
            <c:bubble3D val="0"/>
            <c:spPr>
              <a:solidFill>
                <a:srgbClr val="00B050"/>
              </a:solidFill>
            </c:spPr>
          </c:dPt>
          <c:dPt>
            <c:idx val="3"/>
            <c:bubble3D val="0"/>
            <c:spPr>
              <a:solidFill>
                <a:srgbClr val="0070C0"/>
              </a:solidFill>
            </c:spPr>
          </c:dPt>
          <c:dPt>
            <c:idx val="4"/>
            <c:bubble3D val="0"/>
            <c:spPr>
              <a:solidFill>
                <a:srgbClr val="7030A0"/>
              </a:solidFill>
            </c:spPr>
          </c:dPt>
          <c:dPt>
            <c:idx val="5"/>
            <c:bubble3D val="0"/>
            <c:spPr>
              <a:solidFill>
                <a:srgbClr val="C00000"/>
              </a:solidFill>
            </c:spPr>
          </c:dPt>
          <c:dLbls>
            <c:dLbl>
              <c:idx val="4"/>
              <c:layout>
                <c:manualLayout>
                  <c:x val="-2.8532027102434538E-2"/>
                  <c:y val="4.1242610049495365E-2"/>
                </c:manualLayout>
              </c:layout>
              <c:showLegendKey val="0"/>
              <c:showVal val="0"/>
              <c:showCatName val="0"/>
              <c:showSerName val="0"/>
              <c:showPercent val="1"/>
              <c:showBubbleSize val="0"/>
            </c:dLbl>
            <c:txPr>
              <a:bodyPr/>
              <a:lstStyle/>
              <a:p>
                <a:pPr>
                  <a:defRPr sz="2000" baseline="0"/>
                </a:pPr>
                <a:endParaRPr lang="en-US"/>
              </a:p>
            </c:txPr>
            <c:showLegendKey val="0"/>
            <c:showVal val="0"/>
            <c:showCatName val="0"/>
            <c:showSerName val="0"/>
            <c:showPercent val="1"/>
            <c:showBubbleSize val="0"/>
            <c:showLeaderLines val="1"/>
          </c:dLbls>
          <c:cat>
            <c:strRef>
              <c:f>Scores!$A$3:$A$8</c:f>
              <c:strCache>
                <c:ptCount val="6"/>
                <c:pt idx="0">
                  <c:v>MARVELOUS</c:v>
                </c:pt>
                <c:pt idx="1">
                  <c:v>PERFECT</c:v>
                </c:pt>
                <c:pt idx="2">
                  <c:v>GREAT</c:v>
                </c:pt>
                <c:pt idx="3">
                  <c:v>GOOD</c:v>
                </c:pt>
                <c:pt idx="4">
                  <c:v>ALMOST</c:v>
                </c:pt>
                <c:pt idx="5">
                  <c:v>MISS</c:v>
                </c:pt>
              </c:strCache>
            </c:strRef>
          </c:cat>
          <c:val>
            <c:numRef>
              <c:f>Scores!$B$11:$B$16</c:f>
              <c:numCache>
                <c:formatCode>General</c:formatCode>
                <c:ptCount val="6"/>
                <c:pt idx="0">
                  <c:v>65.680000000000007</c:v>
                </c:pt>
                <c:pt idx="1">
                  <c:v>94.86</c:v>
                </c:pt>
                <c:pt idx="2">
                  <c:v>25.52</c:v>
                </c:pt>
                <c:pt idx="3">
                  <c:v>6.96</c:v>
                </c:pt>
                <c:pt idx="4">
                  <c:v>3.96</c:v>
                </c:pt>
                <c:pt idx="5">
                  <c:v>8.39</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0"/>
          <c:y val="0.12033542067084137"/>
          <c:w val="0.99182628701015096"/>
          <c:h val="7.1265703700027314E-2"/>
        </c:manualLayout>
      </c:layout>
      <c:overlay val="0"/>
      <c:txPr>
        <a:bodyPr/>
        <a:lstStyle/>
        <a:p>
          <a:pPr>
            <a:defRPr sz="1200" baseline="0"/>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sz="3200"/>
            </a:pPr>
            <a:r>
              <a:rPr lang="en-US" sz="3200"/>
              <a:t>Percent</a:t>
            </a:r>
            <a:r>
              <a:rPr lang="en-US" sz="3200" baseline="0"/>
              <a:t> Score Averages</a:t>
            </a:r>
            <a:endParaRPr lang="en-US" sz="3200"/>
          </a:p>
        </c:rich>
      </c:tx>
      <c:layout>
        <c:manualLayout>
          <c:xMode val="edge"/>
          <c:yMode val="edge"/>
          <c:x val="2.3834149048784708E-2"/>
          <c:y val="9.5493855496742875E-3"/>
        </c:manualLayout>
      </c:layout>
      <c:overlay val="0"/>
    </c:title>
    <c:autoTitleDeleted val="0"/>
    <c:plotArea>
      <c:layout/>
      <c:barChart>
        <c:barDir val="col"/>
        <c:grouping val="clustered"/>
        <c:varyColors val="0"/>
        <c:ser>
          <c:idx val="0"/>
          <c:order val="0"/>
          <c:tx>
            <c:strRef>
              <c:f>Overall!$C$1</c:f>
              <c:strCache>
                <c:ptCount val="1"/>
                <c:pt idx="0">
                  <c:v>%</c:v>
                </c:pt>
              </c:strCache>
            </c:strRef>
          </c:tx>
          <c:invertIfNegative val="0"/>
          <c:dPt>
            <c:idx val="0"/>
            <c:invertIfNegative val="0"/>
            <c:bubble3D val="0"/>
            <c:spPr>
              <a:solidFill>
                <a:schemeClr val="accent1"/>
              </a:solidFill>
            </c:spPr>
          </c:dPt>
          <c:dPt>
            <c:idx val="1"/>
            <c:invertIfNegative val="0"/>
            <c:bubble3D val="0"/>
            <c:spPr>
              <a:solidFill>
                <a:schemeClr val="accent2"/>
              </a:solidFill>
            </c:spPr>
          </c:dPt>
          <c:dPt>
            <c:idx val="2"/>
            <c:invertIfNegative val="0"/>
            <c:bubble3D val="0"/>
            <c:spPr>
              <a:solidFill>
                <a:schemeClr val="accent3"/>
              </a:solidFill>
            </c:spPr>
          </c:dPt>
          <c:dPt>
            <c:idx val="3"/>
            <c:invertIfNegative val="0"/>
            <c:bubble3D val="0"/>
            <c:spPr>
              <a:solidFill>
                <a:schemeClr val="accent4"/>
              </a:solidFill>
            </c:spPr>
          </c:dPt>
          <c:dPt>
            <c:idx val="4"/>
            <c:invertIfNegative val="0"/>
            <c:bubble3D val="0"/>
            <c:spPr>
              <a:solidFill>
                <a:schemeClr val="accent5"/>
              </a:solidFill>
            </c:spPr>
          </c:dPt>
          <c:dPt>
            <c:idx val="5"/>
            <c:invertIfNegative val="0"/>
            <c:bubble3D val="0"/>
            <c:spPr>
              <a:solidFill>
                <a:schemeClr val="accent6"/>
              </a:solidFill>
            </c:spPr>
          </c:dPt>
          <c:dPt>
            <c:idx val="6"/>
            <c:invertIfNegative val="0"/>
            <c:bubble3D val="0"/>
            <c:spPr>
              <a:solidFill>
                <a:schemeClr val="accent1">
                  <a:lumMod val="60000"/>
                  <a:lumOff val="40000"/>
                </a:schemeClr>
              </a:solidFill>
            </c:spPr>
          </c:dPt>
          <c:dPt>
            <c:idx val="7"/>
            <c:invertIfNegative val="0"/>
            <c:bubble3D val="0"/>
            <c:spPr>
              <a:solidFill>
                <a:schemeClr val="accent2">
                  <a:lumMod val="60000"/>
                  <a:lumOff val="40000"/>
                </a:schemeClr>
              </a:solidFill>
            </c:spPr>
          </c:dPt>
          <c:cat>
            <c:strRef>
              <c:f>Overall!$A$2:$A$9</c:f>
              <c:strCache>
                <c:ptCount val="8"/>
                <c:pt idx="0">
                  <c:v>Design 1</c:v>
                </c:pt>
                <c:pt idx="1">
                  <c:v>Design 2</c:v>
                </c:pt>
                <c:pt idx="2">
                  <c:v>Design 3</c:v>
                </c:pt>
                <c:pt idx="3">
                  <c:v>Design 4</c:v>
                </c:pt>
                <c:pt idx="4">
                  <c:v>Design 5</c:v>
                </c:pt>
                <c:pt idx="5">
                  <c:v>Design 6</c:v>
                </c:pt>
                <c:pt idx="6">
                  <c:v>Design 7</c:v>
                </c:pt>
                <c:pt idx="7">
                  <c:v>Design 8</c:v>
                </c:pt>
              </c:strCache>
            </c:strRef>
          </c:cat>
          <c:val>
            <c:numRef>
              <c:f>Overall!$C$2:$C$9</c:f>
              <c:numCache>
                <c:formatCode>General</c:formatCode>
                <c:ptCount val="8"/>
                <c:pt idx="0">
                  <c:v>73.06</c:v>
                </c:pt>
                <c:pt idx="1">
                  <c:v>79.37</c:v>
                </c:pt>
                <c:pt idx="2">
                  <c:v>70.239999999999995</c:v>
                </c:pt>
                <c:pt idx="3">
                  <c:v>61.03</c:v>
                </c:pt>
                <c:pt idx="4">
                  <c:v>72.38</c:v>
                </c:pt>
                <c:pt idx="5">
                  <c:v>59.41</c:v>
                </c:pt>
                <c:pt idx="6">
                  <c:v>60.92</c:v>
                </c:pt>
                <c:pt idx="7">
                  <c:v>66.89</c:v>
                </c:pt>
              </c:numCache>
            </c:numRef>
          </c:val>
        </c:ser>
        <c:dLbls>
          <c:showLegendKey val="0"/>
          <c:showVal val="0"/>
          <c:showCatName val="0"/>
          <c:showSerName val="0"/>
          <c:showPercent val="0"/>
          <c:showBubbleSize val="0"/>
        </c:dLbls>
        <c:gapWidth val="150"/>
        <c:axId val="260994560"/>
        <c:axId val="261001600"/>
      </c:barChart>
      <c:catAx>
        <c:axId val="260994560"/>
        <c:scaling>
          <c:orientation val="minMax"/>
        </c:scaling>
        <c:delete val="0"/>
        <c:axPos val="b"/>
        <c:majorTickMark val="none"/>
        <c:minorTickMark val="none"/>
        <c:tickLblPos val="nextTo"/>
        <c:crossAx val="261001600"/>
        <c:crosses val="autoZero"/>
        <c:auto val="1"/>
        <c:lblAlgn val="ctr"/>
        <c:lblOffset val="100"/>
        <c:noMultiLvlLbl val="0"/>
      </c:catAx>
      <c:valAx>
        <c:axId val="261001600"/>
        <c:scaling>
          <c:orientation val="minMax"/>
        </c:scaling>
        <c:delete val="0"/>
        <c:axPos val="l"/>
        <c:majorGridlines/>
        <c:title>
          <c:tx>
            <c:rich>
              <a:bodyPr/>
              <a:lstStyle/>
              <a:p>
                <a:pPr>
                  <a:defRPr sz="1500" b="0" i="0" baseline="0"/>
                </a:pPr>
                <a:r>
                  <a:rPr lang="en-US" sz="1500" b="0" i="0" baseline="0"/>
                  <a:t>Percent Scores</a:t>
                </a:r>
              </a:p>
            </c:rich>
          </c:tx>
          <c:layout/>
          <c:overlay val="0"/>
        </c:title>
        <c:numFmt formatCode="General" sourceLinked="1"/>
        <c:majorTickMark val="none"/>
        <c:minorTickMark val="none"/>
        <c:tickLblPos val="nextTo"/>
        <c:crossAx val="260994560"/>
        <c:crosses val="autoZero"/>
        <c:crossBetween val="between"/>
      </c:valAx>
      <c:dTable>
        <c:showHorzBorder val="1"/>
        <c:showVertBorder val="1"/>
        <c:showOutline val="1"/>
        <c:showKeys val="1"/>
        <c:txPr>
          <a:bodyPr/>
          <a:lstStyle/>
          <a:p>
            <a:pPr rtl="0">
              <a:defRPr sz="1500" baseline="0"/>
            </a:pPr>
            <a:endParaRPr lang="en-US"/>
          </a:p>
        </c:txPr>
      </c:dTable>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3600" b="0" i="1" u="sng"/>
              <a:t>Accuracy</a:t>
            </a:r>
            <a:r>
              <a:rPr lang="en-US" sz="3600" b="0" i="1" u="sng" baseline="0"/>
              <a:t> Chart</a:t>
            </a:r>
            <a:endParaRPr lang="en-US" sz="3600" b="0" i="1" u="sng"/>
          </a:p>
        </c:rich>
      </c:tx>
      <c:layout>
        <c:manualLayout>
          <c:xMode val="edge"/>
          <c:yMode val="edge"/>
          <c:x val="2.1341534762142463E-2"/>
          <c:y val="1.2112757558848442E-3"/>
        </c:manualLayout>
      </c:layout>
      <c:overlay val="0"/>
    </c:title>
    <c:autoTitleDeleted val="0"/>
    <c:plotArea>
      <c:layout>
        <c:manualLayout>
          <c:layoutTarget val="inner"/>
          <c:xMode val="edge"/>
          <c:yMode val="edge"/>
          <c:x val="0.10188579188337656"/>
          <c:y val="0.203504867009734"/>
          <c:w val="0.81087682032427333"/>
          <c:h val="0.76906850437634888"/>
        </c:manualLayout>
      </c:layout>
      <c:pieChart>
        <c:varyColors val="1"/>
        <c:ser>
          <c:idx val="0"/>
          <c:order val="0"/>
          <c:dPt>
            <c:idx val="0"/>
            <c:bubble3D val="0"/>
            <c:spPr>
              <a:solidFill>
                <a:srgbClr val="FFC000"/>
              </a:solidFill>
            </c:spPr>
          </c:dPt>
          <c:dPt>
            <c:idx val="1"/>
            <c:bubble3D val="0"/>
            <c:spPr>
              <a:solidFill>
                <a:srgbClr val="FFFF00"/>
              </a:solidFill>
            </c:spPr>
          </c:dPt>
          <c:dPt>
            <c:idx val="2"/>
            <c:bubble3D val="0"/>
            <c:spPr>
              <a:solidFill>
                <a:srgbClr val="00B050"/>
              </a:solidFill>
            </c:spPr>
          </c:dPt>
          <c:dPt>
            <c:idx val="3"/>
            <c:bubble3D val="0"/>
            <c:spPr>
              <a:solidFill>
                <a:srgbClr val="0070C0"/>
              </a:solidFill>
            </c:spPr>
          </c:dPt>
          <c:dPt>
            <c:idx val="4"/>
            <c:bubble3D val="0"/>
            <c:spPr>
              <a:solidFill>
                <a:srgbClr val="7030A0"/>
              </a:solidFill>
            </c:spPr>
          </c:dPt>
          <c:dPt>
            <c:idx val="5"/>
            <c:bubble3D val="0"/>
            <c:spPr>
              <a:solidFill>
                <a:srgbClr val="C00000"/>
              </a:solidFill>
            </c:spPr>
          </c:dPt>
          <c:dLbls>
            <c:dLbl>
              <c:idx val="4"/>
              <c:layout>
                <c:manualLayout>
                  <c:x val="-2.8532027102434538E-2"/>
                  <c:y val="4.1242610049495365E-2"/>
                </c:manualLayout>
              </c:layout>
              <c:showLegendKey val="0"/>
              <c:showVal val="0"/>
              <c:showCatName val="0"/>
              <c:showSerName val="0"/>
              <c:showPercent val="1"/>
              <c:showBubbleSize val="0"/>
            </c:dLbl>
            <c:txPr>
              <a:bodyPr/>
              <a:lstStyle/>
              <a:p>
                <a:pPr>
                  <a:defRPr sz="2000" baseline="0"/>
                </a:pPr>
                <a:endParaRPr lang="en-US"/>
              </a:p>
            </c:txPr>
            <c:showLegendKey val="0"/>
            <c:showVal val="0"/>
            <c:showCatName val="0"/>
            <c:showSerName val="0"/>
            <c:showPercent val="1"/>
            <c:showBubbleSize val="0"/>
            <c:showLeaderLines val="1"/>
          </c:dLbls>
          <c:cat>
            <c:strRef>
              <c:f>Scores!$A$3:$A$8</c:f>
              <c:strCache>
                <c:ptCount val="6"/>
                <c:pt idx="0">
                  <c:v>MARVELOUS</c:v>
                </c:pt>
                <c:pt idx="1">
                  <c:v>PERFECT</c:v>
                </c:pt>
                <c:pt idx="2">
                  <c:v>GREAT</c:v>
                </c:pt>
                <c:pt idx="3">
                  <c:v>GOOD</c:v>
                </c:pt>
                <c:pt idx="4">
                  <c:v>ALMOST</c:v>
                </c:pt>
                <c:pt idx="5">
                  <c:v>MISS</c:v>
                </c:pt>
              </c:strCache>
            </c:strRef>
          </c:cat>
          <c:val>
            <c:numRef>
              <c:f>Scores!$B$3:$B$8</c:f>
              <c:numCache>
                <c:formatCode>General</c:formatCode>
                <c:ptCount val="6"/>
                <c:pt idx="0">
                  <c:v>44.88</c:v>
                </c:pt>
                <c:pt idx="1">
                  <c:v>85.75</c:v>
                </c:pt>
                <c:pt idx="2">
                  <c:v>45.25</c:v>
                </c:pt>
                <c:pt idx="3">
                  <c:v>10.81</c:v>
                </c:pt>
                <c:pt idx="4">
                  <c:v>3.48</c:v>
                </c:pt>
                <c:pt idx="5">
                  <c:v>14</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0"/>
          <c:y val="0.12033542067084137"/>
          <c:w val="0.99182628701015096"/>
          <c:h val="7.1265703700027314E-2"/>
        </c:manualLayout>
      </c:layout>
      <c:overlay val="0"/>
      <c:txPr>
        <a:bodyPr/>
        <a:lstStyle/>
        <a:p>
          <a:pPr>
            <a:defRPr sz="1200" baseline="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3600" b="0" i="1" u="sng"/>
              <a:t>Accuracy</a:t>
            </a:r>
            <a:r>
              <a:rPr lang="en-US" sz="3600" b="0" i="1" u="sng" baseline="0"/>
              <a:t> Chart</a:t>
            </a:r>
            <a:endParaRPr lang="en-US" sz="3600" b="0" i="1" u="sng"/>
          </a:p>
        </c:rich>
      </c:tx>
      <c:layout>
        <c:manualLayout>
          <c:xMode val="edge"/>
          <c:yMode val="edge"/>
          <c:x val="2.1341534762142463E-2"/>
          <c:y val="1.2112757558848442E-3"/>
        </c:manualLayout>
      </c:layout>
      <c:overlay val="0"/>
    </c:title>
    <c:autoTitleDeleted val="0"/>
    <c:plotArea>
      <c:layout>
        <c:manualLayout>
          <c:layoutTarget val="inner"/>
          <c:xMode val="edge"/>
          <c:yMode val="edge"/>
          <c:x val="0.10188579188337656"/>
          <c:y val="0.203504867009734"/>
          <c:w val="0.81087682032427333"/>
          <c:h val="0.76906850437634888"/>
        </c:manualLayout>
      </c:layout>
      <c:pieChart>
        <c:varyColors val="1"/>
        <c:ser>
          <c:idx val="0"/>
          <c:order val="0"/>
          <c:dPt>
            <c:idx val="0"/>
            <c:bubble3D val="0"/>
            <c:spPr>
              <a:solidFill>
                <a:srgbClr val="FFC000"/>
              </a:solidFill>
            </c:spPr>
          </c:dPt>
          <c:dPt>
            <c:idx val="1"/>
            <c:bubble3D val="0"/>
            <c:spPr>
              <a:solidFill>
                <a:srgbClr val="FFFF00"/>
              </a:solidFill>
            </c:spPr>
          </c:dPt>
          <c:dPt>
            <c:idx val="2"/>
            <c:bubble3D val="0"/>
            <c:spPr>
              <a:solidFill>
                <a:srgbClr val="00B050"/>
              </a:solidFill>
            </c:spPr>
          </c:dPt>
          <c:dPt>
            <c:idx val="3"/>
            <c:bubble3D val="0"/>
            <c:spPr>
              <a:solidFill>
                <a:srgbClr val="0070C0"/>
              </a:solidFill>
            </c:spPr>
          </c:dPt>
          <c:dPt>
            <c:idx val="4"/>
            <c:bubble3D val="0"/>
            <c:spPr>
              <a:solidFill>
                <a:srgbClr val="7030A0"/>
              </a:solidFill>
            </c:spPr>
          </c:dPt>
          <c:dPt>
            <c:idx val="5"/>
            <c:bubble3D val="0"/>
            <c:spPr>
              <a:solidFill>
                <a:srgbClr val="C00000"/>
              </a:solidFill>
            </c:spPr>
          </c:dPt>
          <c:dLbls>
            <c:dLbl>
              <c:idx val="4"/>
              <c:layout>
                <c:manualLayout>
                  <c:x val="-2.8532027102434538E-2"/>
                  <c:y val="4.1242610049495365E-2"/>
                </c:manualLayout>
              </c:layout>
              <c:showLegendKey val="0"/>
              <c:showVal val="0"/>
              <c:showCatName val="0"/>
              <c:showSerName val="0"/>
              <c:showPercent val="1"/>
              <c:showBubbleSize val="0"/>
            </c:dLbl>
            <c:txPr>
              <a:bodyPr/>
              <a:lstStyle/>
              <a:p>
                <a:pPr>
                  <a:defRPr sz="2000" baseline="0"/>
                </a:pPr>
                <a:endParaRPr lang="en-US"/>
              </a:p>
            </c:txPr>
            <c:showLegendKey val="0"/>
            <c:showVal val="0"/>
            <c:showCatName val="0"/>
            <c:showSerName val="0"/>
            <c:showPercent val="1"/>
            <c:showBubbleSize val="0"/>
            <c:showLeaderLines val="1"/>
          </c:dLbls>
          <c:cat>
            <c:strRef>
              <c:f>Scores!$A$3:$A$8</c:f>
              <c:strCache>
                <c:ptCount val="6"/>
                <c:pt idx="0">
                  <c:v>MARVELOUS</c:v>
                </c:pt>
                <c:pt idx="1">
                  <c:v>PERFECT</c:v>
                </c:pt>
                <c:pt idx="2">
                  <c:v>GREAT</c:v>
                </c:pt>
                <c:pt idx="3">
                  <c:v>GOOD</c:v>
                </c:pt>
                <c:pt idx="4">
                  <c:v>ALMOST</c:v>
                </c:pt>
                <c:pt idx="5">
                  <c:v>MISS</c:v>
                </c:pt>
              </c:strCache>
            </c:strRef>
          </c:cat>
          <c:val>
            <c:numRef>
              <c:f>Scores!$B$19:$B$24</c:f>
              <c:numCache>
                <c:formatCode>General</c:formatCode>
                <c:ptCount val="6"/>
                <c:pt idx="0">
                  <c:v>32.61</c:v>
                </c:pt>
                <c:pt idx="1">
                  <c:v>87.17</c:v>
                </c:pt>
                <c:pt idx="2">
                  <c:v>55.65</c:v>
                </c:pt>
                <c:pt idx="3">
                  <c:v>16.78</c:v>
                </c:pt>
                <c:pt idx="4">
                  <c:v>5.35</c:v>
                </c:pt>
                <c:pt idx="5">
                  <c:v>6.96</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0"/>
          <c:y val="0.12033542067084137"/>
          <c:w val="0.99182628701015096"/>
          <c:h val="7.1265703700027314E-2"/>
        </c:manualLayout>
      </c:layout>
      <c:overlay val="0"/>
      <c:txPr>
        <a:bodyPr/>
        <a:lstStyle/>
        <a:p>
          <a:pPr>
            <a:defRPr sz="1200" baseline="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3600" b="0" i="1" u="sng"/>
              <a:t>Accuracy</a:t>
            </a:r>
            <a:r>
              <a:rPr lang="en-US" sz="3600" b="0" i="1" u="sng" baseline="0"/>
              <a:t> Chart</a:t>
            </a:r>
            <a:endParaRPr lang="en-US" sz="3600" b="0" i="1" u="sng"/>
          </a:p>
        </c:rich>
      </c:tx>
      <c:layout>
        <c:manualLayout>
          <c:xMode val="edge"/>
          <c:yMode val="edge"/>
          <c:x val="2.1341534762142463E-2"/>
          <c:y val="1.2112757558848442E-3"/>
        </c:manualLayout>
      </c:layout>
      <c:overlay val="0"/>
    </c:title>
    <c:autoTitleDeleted val="0"/>
    <c:plotArea>
      <c:layout>
        <c:manualLayout>
          <c:layoutTarget val="inner"/>
          <c:xMode val="edge"/>
          <c:yMode val="edge"/>
          <c:x val="0.10188579188337656"/>
          <c:y val="0.203504867009734"/>
          <c:w val="0.81087682032427333"/>
          <c:h val="0.76906850437634888"/>
        </c:manualLayout>
      </c:layout>
      <c:pieChart>
        <c:varyColors val="1"/>
        <c:ser>
          <c:idx val="0"/>
          <c:order val="0"/>
          <c:dPt>
            <c:idx val="0"/>
            <c:bubble3D val="0"/>
            <c:spPr>
              <a:solidFill>
                <a:srgbClr val="FFC000"/>
              </a:solidFill>
            </c:spPr>
          </c:dPt>
          <c:dPt>
            <c:idx val="1"/>
            <c:bubble3D val="0"/>
            <c:spPr>
              <a:solidFill>
                <a:srgbClr val="FFFF00"/>
              </a:solidFill>
            </c:spPr>
          </c:dPt>
          <c:dPt>
            <c:idx val="2"/>
            <c:bubble3D val="0"/>
            <c:spPr>
              <a:solidFill>
                <a:srgbClr val="00B050"/>
              </a:solidFill>
            </c:spPr>
          </c:dPt>
          <c:dPt>
            <c:idx val="3"/>
            <c:bubble3D val="0"/>
            <c:spPr>
              <a:solidFill>
                <a:srgbClr val="0070C0"/>
              </a:solidFill>
            </c:spPr>
          </c:dPt>
          <c:dPt>
            <c:idx val="4"/>
            <c:bubble3D val="0"/>
            <c:spPr>
              <a:solidFill>
                <a:srgbClr val="7030A0"/>
              </a:solidFill>
            </c:spPr>
          </c:dPt>
          <c:dPt>
            <c:idx val="5"/>
            <c:bubble3D val="0"/>
            <c:spPr>
              <a:solidFill>
                <a:srgbClr val="C00000"/>
              </a:solidFill>
            </c:spPr>
          </c:dPt>
          <c:dLbls>
            <c:dLbl>
              <c:idx val="4"/>
              <c:layout>
                <c:manualLayout>
                  <c:x val="0.12143396185906209"/>
                  <c:y val="9.1111455556244447E-2"/>
                </c:manualLayout>
              </c:layout>
              <c:showLegendKey val="0"/>
              <c:showVal val="0"/>
              <c:showCatName val="0"/>
              <c:showSerName val="0"/>
              <c:showPercent val="1"/>
              <c:showBubbleSize val="0"/>
            </c:dLbl>
            <c:txPr>
              <a:bodyPr/>
              <a:lstStyle/>
              <a:p>
                <a:pPr>
                  <a:defRPr sz="2000" baseline="0"/>
                </a:pPr>
                <a:endParaRPr lang="en-US"/>
              </a:p>
            </c:txPr>
            <c:showLegendKey val="0"/>
            <c:showVal val="0"/>
            <c:showCatName val="0"/>
            <c:showSerName val="0"/>
            <c:showPercent val="1"/>
            <c:showBubbleSize val="0"/>
            <c:showLeaderLines val="1"/>
          </c:dLbls>
          <c:cat>
            <c:strRef>
              <c:f>Scores!$A$3:$A$8</c:f>
              <c:strCache>
                <c:ptCount val="6"/>
                <c:pt idx="0">
                  <c:v>MARVELOUS</c:v>
                </c:pt>
                <c:pt idx="1">
                  <c:v>PERFECT</c:v>
                </c:pt>
                <c:pt idx="2">
                  <c:v>GREAT</c:v>
                </c:pt>
                <c:pt idx="3">
                  <c:v>GOOD</c:v>
                </c:pt>
                <c:pt idx="4">
                  <c:v>ALMOST</c:v>
                </c:pt>
                <c:pt idx="5">
                  <c:v>MISS</c:v>
                </c:pt>
              </c:strCache>
            </c:strRef>
          </c:cat>
          <c:val>
            <c:numRef>
              <c:f>Scores!$B$27:$B$32</c:f>
              <c:numCache>
                <c:formatCode>General</c:formatCode>
                <c:ptCount val="6"/>
                <c:pt idx="0">
                  <c:v>30.89</c:v>
                </c:pt>
                <c:pt idx="1">
                  <c:v>64</c:v>
                </c:pt>
                <c:pt idx="2">
                  <c:v>47.25</c:v>
                </c:pt>
                <c:pt idx="3">
                  <c:v>30.75</c:v>
                </c:pt>
                <c:pt idx="4">
                  <c:v>15.18</c:v>
                </c:pt>
                <c:pt idx="5">
                  <c:v>18.59</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0"/>
          <c:y val="0.12033542067084137"/>
          <c:w val="0.99182628701015096"/>
          <c:h val="7.1265703700027314E-2"/>
        </c:manualLayout>
      </c:layout>
      <c:overlay val="0"/>
      <c:txPr>
        <a:bodyPr/>
        <a:lstStyle/>
        <a:p>
          <a:pPr>
            <a:defRPr sz="1200" baseline="0"/>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3600" b="0" i="1" u="sng"/>
              <a:t>Accuracy</a:t>
            </a:r>
            <a:r>
              <a:rPr lang="en-US" sz="3600" b="0" i="1" u="sng" baseline="0"/>
              <a:t> Chart</a:t>
            </a:r>
            <a:endParaRPr lang="en-US" sz="3600" b="0" i="1" u="sng"/>
          </a:p>
        </c:rich>
      </c:tx>
      <c:layout>
        <c:manualLayout>
          <c:xMode val="edge"/>
          <c:yMode val="edge"/>
          <c:x val="2.1341534762142463E-2"/>
          <c:y val="1.2112757558848442E-3"/>
        </c:manualLayout>
      </c:layout>
      <c:overlay val="0"/>
    </c:title>
    <c:autoTitleDeleted val="0"/>
    <c:plotArea>
      <c:layout>
        <c:manualLayout>
          <c:layoutTarget val="inner"/>
          <c:xMode val="edge"/>
          <c:yMode val="edge"/>
          <c:x val="0.10188579188337656"/>
          <c:y val="0.203504867009734"/>
          <c:w val="0.81087682032427333"/>
          <c:h val="0.76906850437634888"/>
        </c:manualLayout>
      </c:layout>
      <c:pieChart>
        <c:varyColors val="1"/>
        <c:ser>
          <c:idx val="0"/>
          <c:order val="0"/>
          <c:dPt>
            <c:idx val="0"/>
            <c:bubble3D val="0"/>
            <c:spPr>
              <a:solidFill>
                <a:srgbClr val="FFC000"/>
              </a:solidFill>
            </c:spPr>
          </c:dPt>
          <c:dPt>
            <c:idx val="1"/>
            <c:bubble3D val="0"/>
            <c:spPr>
              <a:solidFill>
                <a:srgbClr val="FFFF00"/>
              </a:solidFill>
            </c:spPr>
          </c:dPt>
          <c:dPt>
            <c:idx val="2"/>
            <c:bubble3D val="0"/>
            <c:spPr>
              <a:solidFill>
                <a:srgbClr val="00B050"/>
              </a:solidFill>
            </c:spPr>
          </c:dPt>
          <c:dPt>
            <c:idx val="3"/>
            <c:bubble3D val="0"/>
            <c:spPr>
              <a:solidFill>
                <a:srgbClr val="0070C0"/>
              </a:solidFill>
            </c:spPr>
          </c:dPt>
          <c:dPt>
            <c:idx val="4"/>
            <c:bubble3D val="0"/>
            <c:spPr>
              <a:solidFill>
                <a:srgbClr val="7030A0"/>
              </a:solidFill>
            </c:spPr>
          </c:dPt>
          <c:dPt>
            <c:idx val="5"/>
            <c:bubble3D val="0"/>
            <c:spPr>
              <a:solidFill>
                <a:srgbClr val="C00000"/>
              </a:solidFill>
            </c:spPr>
          </c:dPt>
          <c:dLbls>
            <c:dLbl>
              <c:idx val="4"/>
              <c:layout>
                <c:manualLayout>
                  <c:x val="-2.8532027102434538E-2"/>
                  <c:y val="4.1242610049495365E-2"/>
                </c:manualLayout>
              </c:layout>
              <c:showLegendKey val="0"/>
              <c:showVal val="0"/>
              <c:showCatName val="0"/>
              <c:showSerName val="0"/>
              <c:showPercent val="1"/>
              <c:showBubbleSize val="0"/>
            </c:dLbl>
            <c:txPr>
              <a:bodyPr/>
              <a:lstStyle/>
              <a:p>
                <a:pPr>
                  <a:defRPr sz="2000" baseline="0"/>
                </a:pPr>
                <a:endParaRPr lang="en-US"/>
              </a:p>
            </c:txPr>
            <c:showLegendKey val="0"/>
            <c:showVal val="0"/>
            <c:showCatName val="0"/>
            <c:showSerName val="0"/>
            <c:showPercent val="1"/>
            <c:showBubbleSize val="0"/>
            <c:showLeaderLines val="1"/>
          </c:dLbls>
          <c:cat>
            <c:strRef>
              <c:f>Scores!$A$3:$A$8</c:f>
              <c:strCache>
                <c:ptCount val="6"/>
                <c:pt idx="0">
                  <c:v>MARVELOUS</c:v>
                </c:pt>
                <c:pt idx="1">
                  <c:v>PERFECT</c:v>
                </c:pt>
                <c:pt idx="2">
                  <c:v>GREAT</c:v>
                </c:pt>
                <c:pt idx="3">
                  <c:v>GOOD</c:v>
                </c:pt>
                <c:pt idx="4">
                  <c:v>ALMOST</c:v>
                </c:pt>
                <c:pt idx="5">
                  <c:v>MISS</c:v>
                </c:pt>
              </c:strCache>
            </c:strRef>
          </c:cat>
          <c:val>
            <c:numRef>
              <c:f>Scores!$M$3:$M$8</c:f>
              <c:numCache>
                <c:formatCode>General</c:formatCode>
                <c:ptCount val="6"/>
                <c:pt idx="0">
                  <c:v>44.32</c:v>
                </c:pt>
                <c:pt idx="1">
                  <c:v>77.680000000000007</c:v>
                </c:pt>
                <c:pt idx="2">
                  <c:v>43.58</c:v>
                </c:pt>
                <c:pt idx="3">
                  <c:v>15.47</c:v>
                </c:pt>
                <c:pt idx="4">
                  <c:v>8.26</c:v>
                </c:pt>
                <c:pt idx="5">
                  <c:v>14.68</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0"/>
          <c:y val="0.12033542067084137"/>
          <c:w val="0.99182628701015096"/>
          <c:h val="7.1265703700027314E-2"/>
        </c:manualLayout>
      </c:layout>
      <c:overlay val="0"/>
      <c:txPr>
        <a:bodyPr/>
        <a:lstStyle/>
        <a:p>
          <a:pPr>
            <a:defRPr sz="1200" baseline="0"/>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3600" b="0" i="1" u="sng"/>
              <a:t>Accuracy</a:t>
            </a:r>
            <a:r>
              <a:rPr lang="en-US" sz="3600" b="0" i="1" u="sng" baseline="0"/>
              <a:t> Chart</a:t>
            </a:r>
            <a:endParaRPr lang="en-US" sz="3600" b="0" i="1" u="sng"/>
          </a:p>
        </c:rich>
      </c:tx>
      <c:layout>
        <c:manualLayout>
          <c:xMode val="edge"/>
          <c:yMode val="edge"/>
          <c:x val="2.1341534762142463E-2"/>
          <c:y val="1.2112757558848442E-3"/>
        </c:manualLayout>
      </c:layout>
      <c:overlay val="0"/>
    </c:title>
    <c:autoTitleDeleted val="0"/>
    <c:plotArea>
      <c:layout>
        <c:manualLayout>
          <c:layoutTarget val="inner"/>
          <c:xMode val="edge"/>
          <c:yMode val="edge"/>
          <c:x val="0.10188579188337656"/>
          <c:y val="0.203504867009734"/>
          <c:w val="0.81087682032427333"/>
          <c:h val="0.76906850437634888"/>
        </c:manualLayout>
      </c:layout>
      <c:pieChart>
        <c:varyColors val="1"/>
        <c:ser>
          <c:idx val="0"/>
          <c:order val="0"/>
          <c:dPt>
            <c:idx val="0"/>
            <c:bubble3D val="0"/>
            <c:spPr>
              <a:solidFill>
                <a:srgbClr val="FFC000"/>
              </a:solidFill>
            </c:spPr>
          </c:dPt>
          <c:dPt>
            <c:idx val="1"/>
            <c:bubble3D val="0"/>
            <c:spPr>
              <a:solidFill>
                <a:srgbClr val="FFFF00"/>
              </a:solidFill>
            </c:spPr>
          </c:dPt>
          <c:dPt>
            <c:idx val="2"/>
            <c:bubble3D val="0"/>
            <c:spPr>
              <a:solidFill>
                <a:srgbClr val="00B050"/>
              </a:solidFill>
            </c:spPr>
          </c:dPt>
          <c:dPt>
            <c:idx val="3"/>
            <c:bubble3D val="0"/>
            <c:spPr>
              <a:solidFill>
                <a:srgbClr val="0070C0"/>
              </a:solidFill>
            </c:spPr>
          </c:dPt>
          <c:dPt>
            <c:idx val="4"/>
            <c:bubble3D val="0"/>
            <c:spPr>
              <a:solidFill>
                <a:srgbClr val="7030A0"/>
              </a:solidFill>
            </c:spPr>
          </c:dPt>
          <c:dPt>
            <c:idx val="5"/>
            <c:bubble3D val="0"/>
            <c:spPr>
              <a:solidFill>
                <a:srgbClr val="C00000"/>
              </a:solidFill>
            </c:spPr>
          </c:dPt>
          <c:dLbls>
            <c:dLbl>
              <c:idx val="4"/>
              <c:layout>
                <c:manualLayout>
                  <c:x val="0.15720163813879093"/>
                  <c:y val="6.7489408312149959E-2"/>
                </c:manualLayout>
              </c:layout>
              <c:showLegendKey val="0"/>
              <c:showVal val="0"/>
              <c:showCatName val="0"/>
              <c:showSerName val="0"/>
              <c:showPercent val="1"/>
              <c:showBubbleSize val="0"/>
            </c:dLbl>
            <c:txPr>
              <a:bodyPr/>
              <a:lstStyle/>
              <a:p>
                <a:pPr>
                  <a:defRPr sz="2000" baseline="0"/>
                </a:pPr>
                <a:endParaRPr lang="en-US"/>
              </a:p>
            </c:txPr>
            <c:showLegendKey val="0"/>
            <c:showVal val="0"/>
            <c:showCatName val="0"/>
            <c:showSerName val="0"/>
            <c:showPercent val="1"/>
            <c:showBubbleSize val="0"/>
            <c:showLeaderLines val="1"/>
          </c:dLbls>
          <c:cat>
            <c:strRef>
              <c:f>Scores!$A$3:$A$8</c:f>
              <c:strCache>
                <c:ptCount val="6"/>
                <c:pt idx="0">
                  <c:v>MARVELOUS</c:v>
                </c:pt>
                <c:pt idx="1">
                  <c:v>PERFECT</c:v>
                </c:pt>
                <c:pt idx="2">
                  <c:v>GREAT</c:v>
                </c:pt>
                <c:pt idx="3">
                  <c:v>GOOD</c:v>
                </c:pt>
                <c:pt idx="4">
                  <c:v>ALMOST</c:v>
                </c:pt>
                <c:pt idx="5">
                  <c:v>MISS</c:v>
                </c:pt>
              </c:strCache>
            </c:strRef>
          </c:cat>
          <c:val>
            <c:numRef>
              <c:f>Scores!$M$11:$M$16</c:f>
              <c:numCache>
                <c:formatCode>General</c:formatCode>
                <c:ptCount val="6"/>
                <c:pt idx="0">
                  <c:v>32.619999999999997</c:v>
                </c:pt>
                <c:pt idx="1">
                  <c:v>58.88</c:v>
                </c:pt>
                <c:pt idx="2">
                  <c:v>41.13</c:v>
                </c:pt>
                <c:pt idx="3">
                  <c:v>26.06</c:v>
                </c:pt>
                <c:pt idx="4">
                  <c:v>19.63</c:v>
                </c:pt>
                <c:pt idx="5">
                  <c:v>25.69</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0"/>
          <c:y val="0.12033542067084137"/>
          <c:w val="0.99182628701015096"/>
          <c:h val="7.1265703700027314E-2"/>
        </c:manualLayout>
      </c:layout>
      <c:overlay val="0"/>
      <c:txPr>
        <a:bodyPr/>
        <a:lstStyle/>
        <a:p>
          <a:pPr>
            <a:defRPr sz="1200" baseline="0"/>
          </a:pPr>
          <a:endParaRPr lang="en-US"/>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3600" b="0" i="1" u="sng"/>
              <a:t>Accuracy</a:t>
            </a:r>
            <a:r>
              <a:rPr lang="en-US" sz="3600" b="0" i="1" u="sng" baseline="0"/>
              <a:t> Chart</a:t>
            </a:r>
            <a:endParaRPr lang="en-US" sz="3600" b="0" i="1" u="sng"/>
          </a:p>
        </c:rich>
      </c:tx>
      <c:layout>
        <c:manualLayout>
          <c:xMode val="edge"/>
          <c:yMode val="edge"/>
          <c:x val="2.1341534762142463E-2"/>
          <c:y val="1.2112757558848442E-3"/>
        </c:manualLayout>
      </c:layout>
      <c:overlay val="0"/>
    </c:title>
    <c:autoTitleDeleted val="0"/>
    <c:plotArea>
      <c:layout>
        <c:manualLayout>
          <c:layoutTarget val="inner"/>
          <c:xMode val="edge"/>
          <c:yMode val="edge"/>
          <c:x val="0.10188579188337656"/>
          <c:y val="0.203504867009734"/>
          <c:w val="0.81087682032427333"/>
          <c:h val="0.76906850437634888"/>
        </c:manualLayout>
      </c:layout>
      <c:pieChart>
        <c:varyColors val="1"/>
        <c:ser>
          <c:idx val="0"/>
          <c:order val="0"/>
          <c:dPt>
            <c:idx val="0"/>
            <c:bubble3D val="0"/>
            <c:spPr>
              <a:solidFill>
                <a:srgbClr val="FFC000"/>
              </a:solidFill>
            </c:spPr>
          </c:dPt>
          <c:dPt>
            <c:idx val="1"/>
            <c:bubble3D val="0"/>
            <c:spPr>
              <a:solidFill>
                <a:srgbClr val="FFFF00"/>
              </a:solidFill>
            </c:spPr>
          </c:dPt>
          <c:dPt>
            <c:idx val="2"/>
            <c:bubble3D val="0"/>
            <c:spPr>
              <a:solidFill>
                <a:srgbClr val="00B050"/>
              </a:solidFill>
            </c:spPr>
          </c:dPt>
          <c:dPt>
            <c:idx val="3"/>
            <c:bubble3D val="0"/>
            <c:spPr>
              <a:solidFill>
                <a:srgbClr val="0070C0"/>
              </a:solidFill>
            </c:spPr>
          </c:dPt>
          <c:dPt>
            <c:idx val="4"/>
            <c:bubble3D val="0"/>
            <c:spPr>
              <a:solidFill>
                <a:srgbClr val="7030A0"/>
              </a:solidFill>
            </c:spPr>
          </c:dPt>
          <c:dPt>
            <c:idx val="5"/>
            <c:bubble3D val="0"/>
            <c:spPr>
              <a:solidFill>
                <a:srgbClr val="C00000"/>
              </a:solidFill>
            </c:spPr>
          </c:dPt>
          <c:dLbls>
            <c:dLbl>
              <c:idx val="4"/>
              <c:layout>
                <c:manualLayout>
                  <c:x val="0.14324697142918486"/>
                  <c:y val="6.4864736396139461E-2"/>
                </c:manualLayout>
              </c:layout>
              <c:showLegendKey val="0"/>
              <c:showVal val="0"/>
              <c:showCatName val="0"/>
              <c:showSerName val="0"/>
              <c:showPercent val="1"/>
              <c:showBubbleSize val="0"/>
            </c:dLbl>
            <c:txPr>
              <a:bodyPr/>
              <a:lstStyle/>
              <a:p>
                <a:pPr>
                  <a:defRPr sz="2000" baseline="0"/>
                </a:pPr>
                <a:endParaRPr lang="en-US"/>
              </a:p>
            </c:txPr>
            <c:showLegendKey val="0"/>
            <c:showVal val="0"/>
            <c:showCatName val="0"/>
            <c:showSerName val="0"/>
            <c:showPercent val="1"/>
            <c:showBubbleSize val="0"/>
            <c:showLeaderLines val="1"/>
          </c:dLbls>
          <c:cat>
            <c:strRef>
              <c:f>Scores!$A$3:$A$8</c:f>
              <c:strCache>
                <c:ptCount val="6"/>
                <c:pt idx="0">
                  <c:v>MARVELOUS</c:v>
                </c:pt>
                <c:pt idx="1">
                  <c:v>PERFECT</c:v>
                </c:pt>
                <c:pt idx="2">
                  <c:v>GREAT</c:v>
                </c:pt>
                <c:pt idx="3">
                  <c:v>GOOD</c:v>
                </c:pt>
                <c:pt idx="4">
                  <c:v>ALMOST</c:v>
                </c:pt>
                <c:pt idx="5">
                  <c:v>MISS</c:v>
                </c:pt>
              </c:strCache>
            </c:strRef>
          </c:cat>
          <c:val>
            <c:numRef>
              <c:f>Scores!$M$19:$M$24</c:f>
              <c:numCache>
                <c:formatCode>General</c:formatCode>
                <c:ptCount val="6"/>
                <c:pt idx="0">
                  <c:v>26</c:v>
                </c:pt>
                <c:pt idx="1">
                  <c:v>49.92</c:v>
                </c:pt>
                <c:pt idx="2">
                  <c:v>48.23</c:v>
                </c:pt>
                <c:pt idx="3">
                  <c:v>39.229999999999997</c:v>
                </c:pt>
                <c:pt idx="4">
                  <c:v>18.54</c:v>
                </c:pt>
                <c:pt idx="5">
                  <c:v>21.5</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0"/>
          <c:y val="0.12033542067084137"/>
          <c:w val="0.99182628701015096"/>
          <c:h val="7.1265703700027314E-2"/>
        </c:manualLayout>
      </c:layout>
      <c:overlay val="0"/>
      <c:txPr>
        <a:bodyPr/>
        <a:lstStyle/>
        <a:p>
          <a:pPr>
            <a:defRPr sz="1200" baseline="0"/>
          </a:pPr>
          <a:endParaRPr lang="en-US"/>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3600" b="0" i="1" u="sng"/>
              <a:t>Accuracy</a:t>
            </a:r>
            <a:r>
              <a:rPr lang="en-US" sz="3600" b="0" i="1" u="sng" baseline="0"/>
              <a:t> Chart</a:t>
            </a:r>
            <a:endParaRPr lang="en-US" sz="3600" b="0" i="1" u="sng"/>
          </a:p>
        </c:rich>
      </c:tx>
      <c:layout>
        <c:manualLayout>
          <c:xMode val="edge"/>
          <c:yMode val="edge"/>
          <c:x val="2.1341534762142463E-2"/>
          <c:y val="1.2112757558848442E-3"/>
        </c:manualLayout>
      </c:layout>
      <c:overlay val="0"/>
    </c:title>
    <c:autoTitleDeleted val="0"/>
    <c:plotArea>
      <c:layout>
        <c:manualLayout>
          <c:layoutTarget val="inner"/>
          <c:xMode val="edge"/>
          <c:yMode val="edge"/>
          <c:x val="0.10188579188337656"/>
          <c:y val="0.203504867009734"/>
          <c:w val="0.81087682032427333"/>
          <c:h val="0.76906850437634888"/>
        </c:manualLayout>
      </c:layout>
      <c:pieChart>
        <c:varyColors val="1"/>
        <c:ser>
          <c:idx val="0"/>
          <c:order val="0"/>
          <c:dPt>
            <c:idx val="0"/>
            <c:bubble3D val="0"/>
            <c:spPr>
              <a:solidFill>
                <a:srgbClr val="FFC000"/>
              </a:solidFill>
            </c:spPr>
          </c:dPt>
          <c:dPt>
            <c:idx val="1"/>
            <c:bubble3D val="0"/>
            <c:spPr>
              <a:solidFill>
                <a:srgbClr val="FFFF00"/>
              </a:solidFill>
            </c:spPr>
          </c:dPt>
          <c:dPt>
            <c:idx val="2"/>
            <c:bubble3D val="0"/>
            <c:spPr>
              <a:solidFill>
                <a:srgbClr val="00B050"/>
              </a:solidFill>
            </c:spPr>
          </c:dPt>
          <c:dPt>
            <c:idx val="3"/>
            <c:bubble3D val="0"/>
            <c:spPr>
              <a:solidFill>
                <a:srgbClr val="0070C0"/>
              </a:solidFill>
            </c:spPr>
          </c:dPt>
          <c:dPt>
            <c:idx val="4"/>
            <c:bubble3D val="0"/>
            <c:spPr>
              <a:solidFill>
                <a:srgbClr val="7030A0"/>
              </a:solidFill>
            </c:spPr>
          </c:dPt>
          <c:dPt>
            <c:idx val="5"/>
            <c:bubble3D val="0"/>
            <c:spPr>
              <a:solidFill>
                <a:srgbClr val="C00000"/>
              </a:solidFill>
            </c:spPr>
          </c:dPt>
          <c:dLbls>
            <c:dLbl>
              <c:idx val="4"/>
              <c:layout>
                <c:manualLayout>
                  <c:x val="0.14324697142918486"/>
                  <c:y val="6.4864736396139461E-2"/>
                </c:manualLayout>
              </c:layout>
              <c:showLegendKey val="0"/>
              <c:showVal val="0"/>
              <c:showCatName val="0"/>
              <c:showSerName val="0"/>
              <c:showPercent val="1"/>
              <c:showBubbleSize val="0"/>
            </c:dLbl>
            <c:txPr>
              <a:bodyPr/>
              <a:lstStyle/>
              <a:p>
                <a:pPr>
                  <a:defRPr sz="2000" baseline="0"/>
                </a:pPr>
                <a:endParaRPr lang="en-US"/>
              </a:p>
            </c:txPr>
            <c:showLegendKey val="0"/>
            <c:showVal val="0"/>
            <c:showCatName val="0"/>
            <c:showSerName val="0"/>
            <c:showPercent val="1"/>
            <c:showBubbleSize val="0"/>
            <c:showLeaderLines val="1"/>
          </c:dLbls>
          <c:cat>
            <c:strRef>
              <c:f>Scores!$A$3:$A$8</c:f>
              <c:strCache>
                <c:ptCount val="6"/>
                <c:pt idx="0">
                  <c:v>MARVELOUS</c:v>
                </c:pt>
                <c:pt idx="1">
                  <c:v>PERFECT</c:v>
                </c:pt>
                <c:pt idx="2">
                  <c:v>GREAT</c:v>
                </c:pt>
                <c:pt idx="3">
                  <c:v>GOOD</c:v>
                </c:pt>
                <c:pt idx="4">
                  <c:v>ALMOST</c:v>
                </c:pt>
                <c:pt idx="5">
                  <c:v>MISS</c:v>
                </c:pt>
              </c:strCache>
            </c:strRef>
          </c:cat>
          <c:val>
            <c:numRef>
              <c:f>Scores!$M$27:$M$32</c:f>
              <c:numCache>
                <c:formatCode>General</c:formatCode>
                <c:ptCount val="6"/>
                <c:pt idx="0">
                  <c:v>23.95</c:v>
                </c:pt>
                <c:pt idx="1">
                  <c:v>68</c:v>
                </c:pt>
                <c:pt idx="2">
                  <c:v>54.32</c:v>
                </c:pt>
                <c:pt idx="3">
                  <c:v>26.74</c:v>
                </c:pt>
                <c:pt idx="4">
                  <c:v>15.21</c:v>
                </c:pt>
                <c:pt idx="5">
                  <c:v>15.79</c:v>
                </c:pt>
              </c:numCache>
            </c:numRef>
          </c:val>
        </c:ser>
        <c:dLbls>
          <c:showLegendKey val="0"/>
          <c:showVal val="0"/>
          <c:showCatName val="0"/>
          <c:showSerName val="0"/>
          <c:showPercent val="1"/>
          <c:showBubbleSize val="0"/>
          <c:showLeaderLines val="1"/>
        </c:dLbls>
        <c:firstSliceAng val="0"/>
      </c:pieChart>
    </c:plotArea>
    <c:legend>
      <c:legendPos val="t"/>
      <c:layout>
        <c:manualLayout>
          <c:xMode val="edge"/>
          <c:yMode val="edge"/>
          <c:x val="0"/>
          <c:y val="0.12033542067084137"/>
          <c:w val="0.99182628701015096"/>
          <c:h val="7.1265703700027314E-2"/>
        </c:manualLayout>
      </c:layout>
      <c:overlay val="0"/>
      <c:txPr>
        <a:bodyPr/>
        <a:lstStyle/>
        <a:p>
          <a:pPr>
            <a:defRPr sz="1200" baseline="0"/>
          </a:pPr>
          <a:endParaRPr lang="en-US"/>
        </a:p>
      </c:txPr>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pPr>
            <a:r>
              <a:rPr lang="en-US" sz="3200"/>
              <a:t>Mode Select</a:t>
            </a:r>
            <a:r>
              <a:rPr lang="en-US" sz="3200" baseline="0"/>
              <a:t> Frequency</a:t>
            </a:r>
            <a:endParaRPr lang="en-US" sz="3200"/>
          </a:p>
        </c:rich>
      </c:tx>
      <c:layout>
        <c:manualLayout>
          <c:xMode val="edge"/>
          <c:yMode val="edge"/>
          <c:x val="1.0986998718183481E-3"/>
          <c:y val="0"/>
        </c:manualLayout>
      </c:layout>
      <c:overlay val="0"/>
    </c:title>
    <c:autoTitleDeleted val="0"/>
    <c:plotArea>
      <c:layout>
        <c:manualLayout>
          <c:layoutTarget val="inner"/>
          <c:xMode val="edge"/>
          <c:yMode val="edge"/>
          <c:x val="4.1382245823923171E-2"/>
          <c:y val="0.12883620766383072"/>
          <c:w val="0.72973160612987897"/>
          <c:h val="0.82485606654693511"/>
        </c:manualLayout>
      </c:layout>
      <c:pieChart>
        <c:varyColors val="1"/>
        <c:ser>
          <c:idx val="0"/>
          <c:order val="0"/>
          <c:dLbls>
            <c:dLbl>
              <c:idx val="0"/>
              <c:layout>
                <c:manualLayout>
                  <c:x val="-9.7453261532068722E-2"/>
                  <c:y val="0.14954283339742286"/>
                </c:manualLayout>
              </c:layout>
              <c:showLegendKey val="0"/>
              <c:showVal val="0"/>
              <c:showCatName val="0"/>
              <c:showSerName val="0"/>
              <c:showPercent val="1"/>
              <c:showBubbleSize val="0"/>
            </c:dLbl>
            <c:dLbl>
              <c:idx val="1"/>
              <c:layout>
                <c:manualLayout>
                  <c:x val="-0.12481841135701245"/>
                  <c:y val="9.0788278144567202E-3"/>
                </c:manualLayout>
              </c:layout>
              <c:showLegendKey val="0"/>
              <c:showVal val="0"/>
              <c:showCatName val="0"/>
              <c:showSerName val="0"/>
              <c:showPercent val="1"/>
              <c:showBubbleSize val="0"/>
            </c:dLbl>
            <c:dLbl>
              <c:idx val="2"/>
              <c:layout>
                <c:manualLayout>
                  <c:x val="-0.12388187612212469"/>
                  <c:y val="-0.16064732394506384"/>
                </c:manualLayout>
              </c:layout>
              <c:showLegendKey val="0"/>
              <c:showVal val="0"/>
              <c:showCatName val="0"/>
              <c:showSerName val="0"/>
              <c:showPercent val="1"/>
              <c:showBubbleSize val="0"/>
            </c:dLbl>
            <c:dLbl>
              <c:idx val="3"/>
              <c:layout>
                <c:manualLayout>
                  <c:x val="2.7499315033152946E-2"/>
                  <c:y val="-0.11658461357655323"/>
                </c:manualLayout>
              </c:layout>
              <c:showLegendKey val="0"/>
              <c:showVal val="0"/>
              <c:showCatName val="0"/>
              <c:showSerName val="0"/>
              <c:showPercent val="1"/>
              <c:showBubbleSize val="0"/>
            </c:dLbl>
            <c:dLbl>
              <c:idx val="4"/>
              <c:layout>
                <c:manualLayout>
                  <c:x val="0.12480930605753501"/>
                  <c:y val="-0.11146332168492723"/>
                </c:manualLayout>
              </c:layout>
              <c:showLegendKey val="0"/>
              <c:showVal val="0"/>
              <c:showCatName val="0"/>
              <c:showSerName val="0"/>
              <c:showPercent val="1"/>
              <c:showBubbleSize val="0"/>
            </c:dLbl>
            <c:dLbl>
              <c:idx val="5"/>
              <c:layout>
                <c:manualLayout>
                  <c:x val="9.5111682016454105E-2"/>
                  <c:y val="8.7013727535250988E-3"/>
                </c:manualLayout>
              </c:layout>
              <c:showLegendKey val="0"/>
              <c:showVal val="0"/>
              <c:showCatName val="0"/>
              <c:showSerName val="0"/>
              <c:showPercent val="1"/>
              <c:showBubbleSize val="0"/>
            </c:dLbl>
            <c:dLbl>
              <c:idx val="6"/>
              <c:layout>
                <c:manualLayout>
                  <c:x val="0.10836030663337622"/>
                  <c:y val="9.6934364354767183E-2"/>
                </c:manualLayout>
              </c:layout>
              <c:showLegendKey val="0"/>
              <c:showVal val="0"/>
              <c:showCatName val="0"/>
              <c:showSerName val="0"/>
              <c:showPercent val="1"/>
              <c:showBubbleSize val="0"/>
            </c:dLbl>
            <c:dLbl>
              <c:idx val="7"/>
              <c:layout>
                <c:manualLayout>
                  <c:x val="8.292479050223453E-2"/>
                  <c:y val="0.17128918321366235"/>
                </c:manualLayout>
              </c:layout>
              <c:showLegendKey val="0"/>
              <c:showVal val="0"/>
              <c:showCatName val="0"/>
              <c:showSerName val="0"/>
              <c:showPercent val="1"/>
              <c:showBubbleSize val="0"/>
            </c:dLbl>
            <c:txPr>
              <a:bodyPr/>
              <a:lstStyle/>
              <a:p>
                <a:pPr>
                  <a:defRPr sz="2000" baseline="0"/>
                </a:pPr>
                <a:endParaRPr lang="en-US"/>
              </a:p>
            </c:txPr>
            <c:showLegendKey val="0"/>
            <c:showVal val="0"/>
            <c:showCatName val="0"/>
            <c:showSerName val="0"/>
            <c:showPercent val="1"/>
            <c:showBubbleSize val="0"/>
            <c:showLeaderLines val="1"/>
          </c:dLbls>
          <c:cat>
            <c:strRef>
              <c:f>Overall!$A$2:$A$9</c:f>
              <c:strCache>
                <c:ptCount val="8"/>
                <c:pt idx="0">
                  <c:v>Design 1</c:v>
                </c:pt>
                <c:pt idx="1">
                  <c:v>Design 2</c:v>
                </c:pt>
                <c:pt idx="2">
                  <c:v>Design 3</c:v>
                </c:pt>
                <c:pt idx="3">
                  <c:v>Design 4</c:v>
                </c:pt>
                <c:pt idx="4">
                  <c:v>Design 5</c:v>
                </c:pt>
                <c:pt idx="5">
                  <c:v>Design 6</c:v>
                </c:pt>
                <c:pt idx="6">
                  <c:v>Design 7</c:v>
                </c:pt>
                <c:pt idx="7">
                  <c:v>Design 8</c:v>
                </c:pt>
              </c:strCache>
            </c:strRef>
          </c:cat>
          <c:val>
            <c:numRef>
              <c:f>Overall!$B$2:$B$9</c:f>
              <c:numCache>
                <c:formatCode>General</c:formatCode>
                <c:ptCount val="8"/>
                <c:pt idx="0">
                  <c:v>33</c:v>
                </c:pt>
                <c:pt idx="1">
                  <c:v>23</c:v>
                </c:pt>
                <c:pt idx="2">
                  <c:v>25</c:v>
                </c:pt>
                <c:pt idx="3">
                  <c:v>29</c:v>
                </c:pt>
                <c:pt idx="4">
                  <c:v>21</c:v>
                </c:pt>
                <c:pt idx="5">
                  <c:v>17</c:v>
                </c:pt>
                <c:pt idx="6">
                  <c:v>15</c:v>
                </c:pt>
                <c:pt idx="7">
                  <c:v>20</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75397713995427995"/>
          <c:y val="0.26701519371464588"/>
          <c:w val="0.21306111063132008"/>
          <c:h val="0.54612770728781124"/>
        </c:manualLayout>
      </c:layout>
      <c:overlay val="0"/>
      <c:txPr>
        <a:bodyPr/>
        <a:lstStyle/>
        <a:p>
          <a:pPr>
            <a:defRPr sz="2000" baseline="0"/>
          </a:pPr>
          <a:endParaRPr lang="en-US"/>
        </a:p>
      </c:txPr>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C339FD-2D0A-48F6-8121-83B724D0A1DD}" type="datetimeFigureOut">
              <a:rPr lang="en-US" smtClean="0"/>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7899C-30EB-479F-A311-A2AF3344C75B}" type="slidenum">
              <a:rPr lang="en-US" smtClean="0"/>
              <a:t>‹#›</a:t>
            </a:fld>
            <a:endParaRPr lang="en-US"/>
          </a:p>
        </p:txBody>
      </p:sp>
    </p:spTree>
    <p:extLst>
      <p:ext uri="{BB962C8B-B14F-4D97-AF65-F5344CB8AC3E}">
        <p14:creationId xmlns:p14="http://schemas.microsoft.com/office/powerpoint/2010/main" val="319468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339FD-2D0A-48F6-8121-83B724D0A1DD}" type="datetimeFigureOut">
              <a:rPr lang="en-US" smtClean="0"/>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7899C-30EB-479F-A311-A2AF3344C75B}" type="slidenum">
              <a:rPr lang="en-US" smtClean="0"/>
              <a:t>‹#›</a:t>
            </a:fld>
            <a:endParaRPr lang="en-US"/>
          </a:p>
        </p:txBody>
      </p:sp>
    </p:spTree>
    <p:extLst>
      <p:ext uri="{BB962C8B-B14F-4D97-AF65-F5344CB8AC3E}">
        <p14:creationId xmlns:p14="http://schemas.microsoft.com/office/powerpoint/2010/main" val="270029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339FD-2D0A-48F6-8121-83B724D0A1DD}" type="datetimeFigureOut">
              <a:rPr lang="en-US" smtClean="0"/>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7899C-30EB-479F-A311-A2AF3344C75B}" type="slidenum">
              <a:rPr lang="en-US" smtClean="0"/>
              <a:t>‹#›</a:t>
            </a:fld>
            <a:endParaRPr lang="en-US"/>
          </a:p>
        </p:txBody>
      </p:sp>
    </p:spTree>
    <p:extLst>
      <p:ext uri="{BB962C8B-B14F-4D97-AF65-F5344CB8AC3E}">
        <p14:creationId xmlns:p14="http://schemas.microsoft.com/office/powerpoint/2010/main" val="2693267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339FD-2D0A-48F6-8121-83B724D0A1DD}" type="datetimeFigureOut">
              <a:rPr lang="en-US" smtClean="0"/>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7899C-30EB-479F-A311-A2AF3344C75B}" type="slidenum">
              <a:rPr lang="en-US" smtClean="0"/>
              <a:t>‹#›</a:t>
            </a:fld>
            <a:endParaRPr lang="en-US"/>
          </a:p>
        </p:txBody>
      </p:sp>
    </p:spTree>
    <p:extLst>
      <p:ext uri="{BB962C8B-B14F-4D97-AF65-F5344CB8AC3E}">
        <p14:creationId xmlns:p14="http://schemas.microsoft.com/office/powerpoint/2010/main" val="1586313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C339FD-2D0A-48F6-8121-83B724D0A1DD}" type="datetimeFigureOut">
              <a:rPr lang="en-US" smtClean="0"/>
              <a:t>4/18/2012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7899C-30EB-479F-A311-A2AF3344C75B}" type="slidenum">
              <a:rPr lang="en-US" smtClean="0"/>
              <a:t>‹#›</a:t>
            </a:fld>
            <a:endParaRPr lang="en-US"/>
          </a:p>
        </p:txBody>
      </p:sp>
    </p:spTree>
    <p:extLst>
      <p:ext uri="{BB962C8B-B14F-4D97-AF65-F5344CB8AC3E}">
        <p14:creationId xmlns:p14="http://schemas.microsoft.com/office/powerpoint/2010/main" val="3082850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C339FD-2D0A-48F6-8121-83B724D0A1DD}" type="datetimeFigureOut">
              <a:rPr lang="en-US" smtClean="0"/>
              <a:t>4/18/2012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7899C-30EB-479F-A311-A2AF3344C75B}" type="slidenum">
              <a:rPr lang="en-US" smtClean="0"/>
              <a:t>‹#›</a:t>
            </a:fld>
            <a:endParaRPr lang="en-US"/>
          </a:p>
        </p:txBody>
      </p:sp>
    </p:spTree>
    <p:extLst>
      <p:ext uri="{BB962C8B-B14F-4D97-AF65-F5344CB8AC3E}">
        <p14:creationId xmlns:p14="http://schemas.microsoft.com/office/powerpoint/2010/main" val="1001559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C339FD-2D0A-48F6-8121-83B724D0A1DD}" type="datetimeFigureOut">
              <a:rPr lang="en-US" smtClean="0"/>
              <a:t>4/18/2012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B7899C-30EB-479F-A311-A2AF3344C75B}" type="slidenum">
              <a:rPr lang="en-US" smtClean="0"/>
              <a:t>‹#›</a:t>
            </a:fld>
            <a:endParaRPr lang="en-US"/>
          </a:p>
        </p:txBody>
      </p:sp>
    </p:spTree>
    <p:extLst>
      <p:ext uri="{BB962C8B-B14F-4D97-AF65-F5344CB8AC3E}">
        <p14:creationId xmlns:p14="http://schemas.microsoft.com/office/powerpoint/2010/main" val="2465225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C339FD-2D0A-48F6-8121-83B724D0A1DD}" type="datetimeFigureOut">
              <a:rPr lang="en-US" smtClean="0"/>
              <a:t>4/18/2012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B7899C-30EB-479F-A311-A2AF3344C75B}" type="slidenum">
              <a:rPr lang="en-US" smtClean="0"/>
              <a:t>‹#›</a:t>
            </a:fld>
            <a:endParaRPr lang="en-US"/>
          </a:p>
        </p:txBody>
      </p:sp>
    </p:spTree>
    <p:extLst>
      <p:ext uri="{BB962C8B-B14F-4D97-AF65-F5344CB8AC3E}">
        <p14:creationId xmlns:p14="http://schemas.microsoft.com/office/powerpoint/2010/main" val="3291934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339FD-2D0A-48F6-8121-83B724D0A1DD}" type="datetimeFigureOut">
              <a:rPr lang="en-US" smtClean="0"/>
              <a:t>4/18/2012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B7899C-30EB-479F-A311-A2AF3344C75B}" type="slidenum">
              <a:rPr lang="en-US" smtClean="0"/>
              <a:t>‹#›</a:t>
            </a:fld>
            <a:endParaRPr lang="en-US"/>
          </a:p>
        </p:txBody>
      </p:sp>
    </p:spTree>
    <p:extLst>
      <p:ext uri="{BB962C8B-B14F-4D97-AF65-F5344CB8AC3E}">
        <p14:creationId xmlns:p14="http://schemas.microsoft.com/office/powerpoint/2010/main" val="1983503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339FD-2D0A-48F6-8121-83B724D0A1DD}" type="datetimeFigureOut">
              <a:rPr lang="en-US" smtClean="0"/>
              <a:t>4/18/2012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7899C-30EB-479F-A311-A2AF3344C75B}" type="slidenum">
              <a:rPr lang="en-US" smtClean="0"/>
              <a:t>‹#›</a:t>
            </a:fld>
            <a:endParaRPr lang="en-US"/>
          </a:p>
        </p:txBody>
      </p:sp>
    </p:spTree>
    <p:extLst>
      <p:ext uri="{BB962C8B-B14F-4D97-AF65-F5344CB8AC3E}">
        <p14:creationId xmlns:p14="http://schemas.microsoft.com/office/powerpoint/2010/main" val="337029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339FD-2D0A-48F6-8121-83B724D0A1DD}" type="datetimeFigureOut">
              <a:rPr lang="en-US" smtClean="0"/>
              <a:t>4/18/2012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7899C-30EB-479F-A311-A2AF3344C75B}" type="slidenum">
              <a:rPr lang="en-US" smtClean="0"/>
              <a:t>‹#›</a:t>
            </a:fld>
            <a:endParaRPr lang="en-US"/>
          </a:p>
        </p:txBody>
      </p:sp>
    </p:spTree>
    <p:extLst>
      <p:ext uri="{BB962C8B-B14F-4D97-AF65-F5344CB8AC3E}">
        <p14:creationId xmlns:p14="http://schemas.microsoft.com/office/powerpoint/2010/main" val="2617942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84C339FD-2D0A-48F6-8121-83B724D0A1DD}" type="datetimeFigureOut">
              <a:rPr lang="en-US" smtClean="0"/>
              <a:t>4/18/2012</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FAB7899C-30EB-479F-A311-A2AF3344C75B}" type="slidenum">
              <a:rPr lang="en-US" smtClean="0"/>
              <a:t>‹#›</a:t>
            </a:fld>
            <a:endParaRPr lang="en-US"/>
          </a:p>
        </p:txBody>
      </p:sp>
    </p:spTree>
    <p:extLst>
      <p:ext uri="{BB962C8B-B14F-4D97-AF65-F5344CB8AC3E}">
        <p14:creationId xmlns:p14="http://schemas.microsoft.com/office/powerpoint/2010/main" val="504621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chart" Target="../charts/chart2.xml"/><Relationship Id="rId26" Type="http://schemas.openxmlformats.org/officeDocument/2006/relationships/chart" Target="../charts/chart10.xml"/><Relationship Id="rId3" Type="http://schemas.openxmlformats.org/officeDocument/2006/relationships/image" Target="../media/image2.png"/><Relationship Id="rId21" Type="http://schemas.openxmlformats.org/officeDocument/2006/relationships/chart" Target="../charts/chart5.xml"/><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chart" Target="../charts/chart1.xml"/><Relationship Id="rId25" Type="http://schemas.openxmlformats.org/officeDocument/2006/relationships/chart" Target="../charts/chart9.xml"/><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chart" Target="../charts/chart4.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chart" Target="../charts/chart8.xml"/><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chart" Target="../charts/chart7.xml"/><Relationship Id="rId28" Type="http://schemas.openxmlformats.org/officeDocument/2006/relationships/image" Target="../media/image17.png"/><Relationship Id="rId10" Type="http://schemas.openxmlformats.org/officeDocument/2006/relationships/image" Target="../media/image9.png"/><Relationship Id="rId19" Type="http://schemas.openxmlformats.org/officeDocument/2006/relationships/chart" Target="../charts/chart3.xml"/><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chart" Target="../charts/chart6.xml"/><Relationship Id="rId27"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evelopment\Unity\Sandbox\Graphics\Backgroun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6286"/>
            <a:ext cx="47015400" cy="3333931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105406" y="723900"/>
            <a:ext cx="33680394" cy="1938992"/>
          </a:xfrm>
          <a:prstGeom prst="rect">
            <a:avLst/>
          </a:prstGeom>
          <a:noFill/>
        </p:spPr>
        <p:txBody>
          <a:bodyPr wrap="square" rtlCol="0">
            <a:spAutoFit/>
          </a:bodyPr>
          <a:lstStyle/>
          <a:p>
            <a:pPr algn="ctr"/>
            <a:r>
              <a:rPr lang="en-US" sz="12000" b="1" dirty="0" smtClean="0">
                <a:solidFill>
                  <a:schemeClr val="accent1">
                    <a:lumMod val="75000"/>
                  </a:schemeClr>
                </a:solidFill>
              </a:rPr>
              <a:t>Designing Rhythm Games for Touchscreen Devices</a:t>
            </a:r>
            <a:endParaRPr lang="en-US" sz="12000" b="1" dirty="0">
              <a:solidFill>
                <a:schemeClr val="accent1">
                  <a:lumMod val="75000"/>
                </a:schemeClr>
              </a:solidFill>
            </a:endParaRPr>
          </a:p>
        </p:txBody>
      </p:sp>
      <p:sp>
        <p:nvSpPr>
          <p:cNvPr id="7" name="TextBox 6"/>
          <p:cNvSpPr txBox="1"/>
          <p:nvPr/>
        </p:nvSpPr>
        <p:spPr>
          <a:xfrm>
            <a:off x="14959487" y="2362200"/>
            <a:ext cx="13972223" cy="923330"/>
          </a:xfrm>
          <a:prstGeom prst="rect">
            <a:avLst/>
          </a:prstGeom>
          <a:noFill/>
        </p:spPr>
        <p:txBody>
          <a:bodyPr wrap="none" rtlCol="0">
            <a:spAutoFit/>
          </a:bodyPr>
          <a:lstStyle/>
          <a:p>
            <a:pPr algn="ctr"/>
            <a:r>
              <a:rPr lang="en-US" sz="5400" b="1" dirty="0" smtClean="0">
                <a:solidFill>
                  <a:srgbClr val="FF0000"/>
                </a:solidFill>
              </a:rPr>
              <a:t>By Philip Peng, Faculty Advisor: Stephen H. Lane</a:t>
            </a:r>
          </a:p>
        </p:txBody>
      </p:sp>
      <p:pic>
        <p:nvPicPr>
          <p:cNvPr id="1027" name="Picture 3" descr="D:\Development\Unity\Sandbox\Graphics\Icon_lar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90319"/>
            <a:ext cx="3124200" cy="31242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Development\Unity\Sandbox\Graphics\Mode_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999" y="4458877"/>
            <a:ext cx="3922847" cy="394552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D:\Development\Unity\Sandbox\Graphics\Mode_2.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1999" y="11274685"/>
            <a:ext cx="3922847" cy="394552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Development\Unity\Sandbox\Graphics\Mode_3.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9713" y="18056485"/>
            <a:ext cx="3922847" cy="3945522"/>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D:\Development\Unity\Sandbox\Graphics\Mode_4.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1999" y="25166303"/>
            <a:ext cx="3922847" cy="394552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D:\Development\Unity\Sandbox\Graphics\Mode_5.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974432" y="4518006"/>
            <a:ext cx="3922847" cy="3945522"/>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D:\Development\Unity\Sandbox\Graphics\Mode_6.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964907" y="11274685"/>
            <a:ext cx="3922847" cy="3945522"/>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D:\Development\Unity\Sandbox\Graphics\Mode_7.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974432" y="18056485"/>
            <a:ext cx="3922847" cy="3945522"/>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D:\Development\Unity\Sandbox\Graphics\Mode_8.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016718" y="25157193"/>
            <a:ext cx="3922847" cy="394552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5316199" y="3782423"/>
            <a:ext cx="12649201" cy="22744688"/>
          </a:xfrm>
          <a:prstGeom prst="rect">
            <a:avLst/>
          </a:prstGeom>
          <a:noFill/>
        </p:spPr>
        <p:txBody>
          <a:bodyPr wrap="square" rtlCol="0">
            <a:spAutoFit/>
          </a:bodyPr>
          <a:lstStyle/>
          <a:p>
            <a:pPr>
              <a:spcBef>
                <a:spcPts val="1200"/>
              </a:spcBef>
              <a:spcAft>
                <a:spcPts val="1800"/>
              </a:spcAft>
            </a:pPr>
            <a:r>
              <a:rPr lang="en-US" sz="3200" b="1" u="sng" dirty="0" smtClean="0"/>
              <a:t>Abstract:</a:t>
            </a:r>
          </a:p>
          <a:p>
            <a:pPr>
              <a:spcAft>
                <a:spcPts val="1800"/>
              </a:spcAft>
            </a:pPr>
            <a:r>
              <a:rPr lang="en-US" sz="3200" dirty="0" smtClean="0"/>
              <a:t>This project focuses on designing and comparing different touchscreen user interfaces for rhythm games. This is accomplished through the development of a rhythm game for Android tablets.</a:t>
            </a:r>
          </a:p>
          <a:p>
            <a:pPr>
              <a:spcBef>
                <a:spcPts val="1200"/>
              </a:spcBef>
              <a:spcAft>
                <a:spcPts val="1800"/>
              </a:spcAft>
            </a:pPr>
            <a:r>
              <a:rPr lang="en-US" sz="3200" b="1" u="sng" dirty="0" smtClean="0"/>
              <a:t>Data Results:</a:t>
            </a:r>
          </a:p>
          <a:p>
            <a:pPr>
              <a:spcAft>
                <a:spcPts val="1800"/>
              </a:spcAft>
            </a:pPr>
            <a:r>
              <a:rPr lang="en-US" sz="3200" dirty="0" smtClean="0"/>
              <a:t>The game, “Beats2 Prototypes”, was published on Google Play. This poster presents the collected data and feedback. Note that the exact same rhythm game patterns and timing windows are used in all 8 designs ("Game Modes").</a:t>
            </a:r>
          </a:p>
          <a:p>
            <a:pPr>
              <a:spcAft>
                <a:spcPts val="1800"/>
              </a:spcAft>
            </a:pPr>
            <a:r>
              <a:rPr lang="en-US" sz="3200" b="1" dirty="0" smtClean="0"/>
              <a:t>Feedback</a:t>
            </a:r>
            <a:r>
              <a:rPr lang="en-US" sz="3200" dirty="0" smtClean="0"/>
              <a:t>: </a:t>
            </a:r>
            <a:r>
              <a:rPr lang="it-IT" sz="3200" dirty="0" smtClean="0"/>
              <a:t>Qualitative 1-5 star scale ratings</a:t>
            </a:r>
            <a:r>
              <a:rPr lang="en-US" sz="3200" dirty="0" smtClean="0"/>
              <a:t>.</a:t>
            </a:r>
          </a:p>
          <a:p>
            <a:pPr marL="457200" indent="-457200">
              <a:spcAft>
                <a:spcPts val="1800"/>
              </a:spcAft>
              <a:buFontTx/>
              <a:buChar char="-"/>
            </a:pPr>
            <a:r>
              <a:rPr lang="en-US" sz="3100" b="1" dirty="0" smtClean="0"/>
              <a:t>Challenge: </a:t>
            </a:r>
            <a:r>
              <a:rPr lang="en-US" sz="3100" dirty="0" smtClean="0"/>
              <a:t>Difficulty of the gameplay, affects timing reactivity /</a:t>
            </a:r>
            <a:r>
              <a:rPr lang="en-US" sz="3100" dirty="0" err="1" smtClean="0"/>
              <a:t>enjoyability</a:t>
            </a:r>
            <a:endParaRPr lang="en-US" sz="3100" dirty="0" smtClean="0"/>
          </a:p>
          <a:p>
            <a:pPr marL="457200" indent="-457200">
              <a:spcAft>
                <a:spcPts val="1800"/>
              </a:spcAft>
              <a:buFontTx/>
              <a:buChar char="-"/>
            </a:pPr>
            <a:r>
              <a:rPr lang="en-US" sz="3100" b="1" dirty="0" smtClean="0"/>
              <a:t>Intuitive: </a:t>
            </a:r>
            <a:r>
              <a:rPr lang="en-US" sz="3100" dirty="0" smtClean="0"/>
              <a:t>Ease of use and learning of interface. Intuitive = more desirable</a:t>
            </a:r>
          </a:p>
          <a:p>
            <a:pPr marL="457200" indent="-457200">
              <a:spcAft>
                <a:spcPts val="1800"/>
              </a:spcAft>
              <a:buFontTx/>
              <a:buChar char="-"/>
            </a:pPr>
            <a:r>
              <a:rPr lang="en-US" sz="3100" b="1" dirty="0" smtClean="0"/>
              <a:t>Fun</a:t>
            </a:r>
            <a:r>
              <a:rPr lang="en-US" sz="3100" dirty="0" smtClean="0"/>
              <a:t>: Game </a:t>
            </a:r>
            <a:r>
              <a:rPr lang="en-US" sz="3100" dirty="0" err="1" smtClean="0"/>
              <a:t>enjoyability</a:t>
            </a:r>
            <a:r>
              <a:rPr lang="en-US" sz="3100" dirty="0" smtClean="0"/>
              <a:t> with this design. More fun = better game</a:t>
            </a:r>
          </a:p>
          <a:p>
            <a:pPr marL="457200" indent="-457200">
              <a:spcAft>
                <a:spcPts val="1800"/>
              </a:spcAft>
              <a:buFontTx/>
              <a:buChar char="-"/>
            </a:pPr>
            <a:r>
              <a:rPr lang="en-US" sz="3100" b="1" dirty="0" smtClean="0"/>
              <a:t>Unique</a:t>
            </a:r>
            <a:r>
              <a:rPr lang="en-US" sz="3100" dirty="0" smtClean="0"/>
              <a:t>: Novelty/uniqueness of design relative to other published games</a:t>
            </a:r>
          </a:p>
          <a:p>
            <a:pPr>
              <a:spcAft>
                <a:spcPts val="1800"/>
              </a:spcAft>
            </a:pPr>
            <a:r>
              <a:rPr lang="en-US" sz="3200" b="1" dirty="0" smtClean="0"/>
              <a:t>Accuracy:</a:t>
            </a:r>
            <a:r>
              <a:rPr lang="en-US" sz="3200" dirty="0" smtClean="0"/>
              <a:t> Quantitatively data tracking.</a:t>
            </a:r>
          </a:p>
          <a:p>
            <a:pPr>
              <a:spcAft>
                <a:spcPts val="1800"/>
              </a:spcAft>
            </a:pPr>
            <a:r>
              <a:rPr lang="en-US" sz="3200" dirty="0" smtClean="0"/>
              <a:t>Breakdown of average timing accuracies, also reflected in the percent scores. A higher percent score quantitatively measures how well the interface design aided in improving the user’s sense of rhythm.</a:t>
            </a:r>
          </a:p>
          <a:p>
            <a:pPr>
              <a:spcBef>
                <a:spcPts val="1200"/>
              </a:spcBef>
              <a:spcAft>
                <a:spcPts val="1800"/>
              </a:spcAft>
            </a:pPr>
            <a:r>
              <a:rPr lang="en-US" sz="3200" b="1" u="sng" dirty="0" smtClean="0"/>
              <a:t>Analysis:</a:t>
            </a:r>
          </a:p>
          <a:p>
            <a:pPr>
              <a:spcAft>
                <a:spcPts val="1800"/>
              </a:spcAft>
            </a:pPr>
            <a:r>
              <a:rPr lang="en-US" sz="3200" dirty="0" smtClean="0"/>
              <a:t>Design #1 was the most commonly played mode, with the highest mode select frequency (18%). Despite this, it was not always necessarily the most effective.</a:t>
            </a:r>
          </a:p>
          <a:p>
            <a:pPr>
              <a:spcAft>
                <a:spcPts val="1800"/>
              </a:spcAft>
            </a:pPr>
            <a:r>
              <a:rPr lang="en-US" sz="3200" dirty="0" smtClean="0"/>
              <a:t>Qualitatively, Design #3 and #5 had very similar accuracy charts to #1 (~80% "GREAT" or better) </a:t>
            </a:r>
            <a:r>
              <a:rPr lang="en-US" sz="3200" dirty="0" err="1" smtClean="0"/>
              <a:t>wheras</a:t>
            </a:r>
            <a:r>
              <a:rPr lang="en-US" sz="3200" dirty="0" smtClean="0"/>
              <a:t> #2 proved to be significantly better in improving timing accuracy (91%). The overall percent score averages reflected that trend.</a:t>
            </a:r>
          </a:p>
          <a:p>
            <a:pPr>
              <a:spcAft>
                <a:spcPts val="1800"/>
              </a:spcAft>
            </a:pPr>
            <a:r>
              <a:rPr lang="en-US" sz="3200" dirty="0" smtClean="0"/>
              <a:t>Qualitatively, Design #4 was the best rated, receiving 4 stars in almost all categories, followed by Design #5. Designs #6 and #7 (both changing hitbox sizes) were perceived as poor designs, received the lowest ratings in "Intuitive" (2.6/2.8) and highest in "Challenge" (4.8/4.6). Design #1 and #8 received the lowest "Unique" ratings (2.8/2.8), being similar to popular rhythm games DDR and </a:t>
            </a:r>
            <a:r>
              <a:rPr lang="en-US" sz="3200" dirty="0" err="1" smtClean="0"/>
              <a:t>Osu</a:t>
            </a:r>
            <a:r>
              <a:rPr lang="en-US" sz="3200" dirty="0" smtClean="0"/>
              <a:t>!</a:t>
            </a:r>
          </a:p>
          <a:p>
            <a:pPr>
              <a:spcAft>
                <a:spcPts val="1800"/>
              </a:spcAft>
            </a:pPr>
            <a:r>
              <a:rPr lang="en-US" sz="3200" b="1" u="sng" dirty="0" smtClean="0"/>
              <a:t>Overall:</a:t>
            </a:r>
          </a:p>
          <a:p>
            <a:pPr>
              <a:spcAft>
                <a:spcPts val="1800"/>
              </a:spcAft>
            </a:pPr>
            <a:r>
              <a:rPr lang="en-US" sz="3200" dirty="0" smtClean="0"/>
              <a:t>Recommended designs to implement in future rhythm games for touchscreen devices would be Designs #2, #3, #4, and #5. Designs #1 and #8 are fine but not unique, while #6 and #7 are poor designs for touchscreen devices.</a:t>
            </a:r>
            <a:endParaRPr lang="en-US" sz="3200" dirty="0"/>
          </a:p>
        </p:txBody>
      </p:sp>
      <p:sp>
        <p:nvSpPr>
          <p:cNvPr id="9" name="TextBox 8"/>
          <p:cNvSpPr txBox="1"/>
          <p:nvPr/>
        </p:nvSpPr>
        <p:spPr>
          <a:xfrm>
            <a:off x="752927" y="3691430"/>
            <a:ext cx="4153502" cy="738664"/>
          </a:xfrm>
          <a:prstGeom prst="rect">
            <a:avLst/>
          </a:prstGeom>
          <a:noFill/>
        </p:spPr>
        <p:txBody>
          <a:bodyPr wrap="square" rtlCol="0">
            <a:spAutoFit/>
          </a:bodyPr>
          <a:lstStyle/>
          <a:p>
            <a:r>
              <a:rPr lang="en-US" sz="4200" b="1" dirty="0" smtClean="0"/>
              <a:t>Design 1: Fall</a:t>
            </a:r>
            <a:endParaRPr lang="en-US" sz="4200" b="1" dirty="0"/>
          </a:p>
        </p:txBody>
      </p:sp>
      <p:sp>
        <p:nvSpPr>
          <p:cNvPr id="23" name="TextBox 22"/>
          <p:cNvSpPr txBox="1"/>
          <p:nvPr/>
        </p:nvSpPr>
        <p:spPr>
          <a:xfrm>
            <a:off x="724352" y="10509412"/>
            <a:ext cx="4153502" cy="738664"/>
          </a:xfrm>
          <a:prstGeom prst="rect">
            <a:avLst/>
          </a:prstGeom>
          <a:noFill/>
        </p:spPr>
        <p:txBody>
          <a:bodyPr wrap="square" rtlCol="0">
            <a:spAutoFit/>
          </a:bodyPr>
          <a:lstStyle/>
          <a:p>
            <a:r>
              <a:rPr lang="en-US" sz="4200" b="1" dirty="0" smtClean="0"/>
              <a:t>Design 2: Spread</a:t>
            </a:r>
            <a:endParaRPr lang="en-US" sz="4200" b="1" dirty="0"/>
          </a:p>
        </p:txBody>
      </p:sp>
      <p:sp>
        <p:nvSpPr>
          <p:cNvPr id="24" name="TextBox 23"/>
          <p:cNvSpPr txBox="1"/>
          <p:nvPr/>
        </p:nvSpPr>
        <p:spPr>
          <a:xfrm>
            <a:off x="710641" y="17393903"/>
            <a:ext cx="4153502" cy="738664"/>
          </a:xfrm>
          <a:prstGeom prst="rect">
            <a:avLst/>
          </a:prstGeom>
          <a:noFill/>
        </p:spPr>
        <p:txBody>
          <a:bodyPr wrap="square" rtlCol="0">
            <a:spAutoFit/>
          </a:bodyPr>
          <a:lstStyle/>
          <a:p>
            <a:r>
              <a:rPr lang="en-US" sz="4200" b="1" dirty="0" smtClean="0"/>
              <a:t>Design 3: Focus</a:t>
            </a:r>
            <a:endParaRPr lang="en-US" sz="4200" b="1" dirty="0"/>
          </a:p>
        </p:txBody>
      </p:sp>
      <p:sp>
        <p:nvSpPr>
          <p:cNvPr id="25" name="TextBox 24"/>
          <p:cNvSpPr txBox="1"/>
          <p:nvPr/>
        </p:nvSpPr>
        <p:spPr>
          <a:xfrm>
            <a:off x="752927" y="24442403"/>
            <a:ext cx="4153502" cy="738664"/>
          </a:xfrm>
          <a:prstGeom prst="rect">
            <a:avLst/>
          </a:prstGeom>
          <a:noFill/>
        </p:spPr>
        <p:txBody>
          <a:bodyPr wrap="square" rtlCol="0">
            <a:spAutoFit/>
          </a:bodyPr>
          <a:lstStyle/>
          <a:p>
            <a:r>
              <a:rPr lang="en-US" sz="4200" b="1" dirty="0" smtClean="0"/>
              <a:t>Design 4: Grid</a:t>
            </a:r>
            <a:endParaRPr lang="en-US" sz="4200" b="1" dirty="0"/>
          </a:p>
        </p:txBody>
      </p:sp>
      <p:sp>
        <p:nvSpPr>
          <p:cNvPr id="26" name="TextBox 25"/>
          <p:cNvSpPr txBox="1"/>
          <p:nvPr/>
        </p:nvSpPr>
        <p:spPr>
          <a:xfrm>
            <a:off x="28955835" y="3843830"/>
            <a:ext cx="4153502" cy="738664"/>
          </a:xfrm>
          <a:prstGeom prst="rect">
            <a:avLst/>
          </a:prstGeom>
          <a:noFill/>
        </p:spPr>
        <p:txBody>
          <a:bodyPr wrap="square" rtlCol="0">
            <a:spAutoFit/>
          </a:bodyPr>
          <a:lstStyle/>
          <a:p>
            <a:r>
              <a:rPr lang="en-US" sz="4200" b="1" dirty="0" smtClean="0"/>
              <a:t>Design 5: Slide</a:t>
            </a:r>
            <a:endParaRPr lang="en-US" sz="4200" b="1" dirty="0"/>
          </a:p>
        </p:txBody>
      </p:sp>
      <p:sp>
        <p:nvSpPr>
          <p:cNvPr id="27" name="TextBox 26"/>
          <p:cNvSpPr txBox="1"/>
          <p:nvPr/>
        </p:nvSpPr>
        <p:spPr>
          <a:xfrm>
            <a:off x="28955835" y="10551590"/>
            <a:ext cx="4153502" cy="738664"/>
          </a:xfrm>
          <a:prstGeom prst="rect">
            <a:avLst/>
          </a:prstGeom>
          <a:noFill/>
        </p:spPr>
        <p:txBody>
          <a:bodyPr wrap="square" rtlCol="0">
            <a:spAutoFit/>
          </a:bodyPr>
          <a:lstStyle/>
          <a:p>
            <a:r>
              <a:rPr lang="en-US" sz="4200" b="1" dirty="0" smtClean="0"/>
              <a:t>Design 6: Expand</a:t>
            </a:r>
            <a:endParaRPr lang="en-US" sz="4200" b="1" dirty="0"/>
          </a:p>
        </p:txBody>
      </p:sp>
      <p:sp>
        <p:nvSpPr>
          <p:cNvPr id="28" name="TextBox 27"/>
          <p:cNvSpPr txBox="1"/>
          <p:nvPr/>
        </p:nvSpPr>
        <p:spPr>
          <a:xfrm>
            <a:off x="28965928" y="17337558"/>
            <a:ext cx="4244190" cy="738664"/>
          </a:xfrm>
          <a:prstGeom prst="rect">
            <a:avLst/>
          </a:prstGeom>
          <a:noFill/>
        </p:spPr>
        <p:txBody>
          <a:bodyPr wrap="square" rtlCol="0">
            <a:spAutoFit/>
          </a:bodyPr>
          <a:lstStyle/>
          <a:p>
            <a:r>
              <a:rPr lang="en-US" sz="4200" b="1" dirty="0" smtClean="0"/>
              <a:t>Design 7: Collapse</a:t>
            </a:r>
            <a:endParaRPr lang="en-US" sz="4200" b="1" dirty="0"/>
          </a:p>
        </p:txBody>
      </p:sp>
      <p:sp>
        <p:nvSpPr>
          <p:cNvPr id="29" name="TextBox 28"/>
          <p:cNvSpPr txBox="1"/>
          <p:nvPr/>
        </p:nvSpPr>
        <p:spPr>
          <a:xfrm>
            <a:off x="29012182" y="24396862"/>
            <a:ext cx="4194256" cy="738664"/>
          </a:xfrm>
          <a:prstGeom prst="rect">
            <a:avLst/>
          </a:prstGeom>
          <a:noFill/>
        </p:spPr>
        <p:txBody>
          <a:bodyPr wrap="square" rtlCol="0">
            <a:spAutoFit/>
          </a:bodyPr>
          <a:lstStyle/>
          <a:p>
            <a:r>
              <a:rPr lang="en-US" sz="4200" b="1" dirty="0" smtClean="0"/>
              <a:t>Design 8: Appears</a:t>
            </a:r>
            <a:endParaRPr lang="en-US" sz="4200" b="1" dirty="0"/>
          </a:p>
        </p:txBody>
      </p:sp>
      <p:graphicFrame>
        <p:nvGraphicFramePr>
          <p:cNvPr id="10" name="Table 9"/>
          <p:cNvGraphicFramePr>
            <a:graphicFrameLocks noGrp="1"/>
          </p:cNvGraphicFramePr>
          <p:nvPr>
            <p:extLst>
              <p:ext uri="{D42A27DB-BD31-4B8C-83A1-F6EECF244321}">
                <p14:modId xmlns:p14="http://schemas.microsoft.com/office/powerpoint/2010/main" val="809086914"/>
              </p:ext>
            </p:extLst>
          </p:nvPr>
        </p:nvGraphicFramePr>
        <p:xfrm>
          <a:off x="4895672" y="4568888"/>
          <a:ext cx="5113457" cy="3779520"/>
        </p:xfrm>
        <a:graphic>
          <a:graphicData uri="http://schemas.openxmlformats.org/drawingml/2006/table">
            <a:tbl>
              <a:tblPr firstRow="1" bandRow="1">
                <a:tableStyleId>{5C22544A-7EE6-4342-B048-85BDC9FD1C3A}</a:tableStyleId>
              </a:tblPr>
              <a:tblGrid>
                <a:gridCol w="1850004"/>
                <a:gridCol w="2368008"/>
                <a:gridCol w="895445"/>
              </a:tblGrid>
              <a:tr h="370840">
                <a:tc>
                  <a:txBody>
                    <a:bodyPr/>
                    <a:lstStyle/>
                    <a:p>
                      <a:r>
                        <a:rPr lang="en-US" sz="3200" dirty="0" smtClean="0"/>
                        <a:t>Category</a:t>
                      </a:r>
                      <a:endParaRPr lang="en-US" sz="3200" dirty="0"/>
                    </a:p>
                  </a:txBody>
                  <a:tcPr/>
                </a:tc>
                <a:tc>
                  <a:txBody>
                    <a:bodyPr/>
                    <a:lstStyle/>
                    <a:p>
                      <a:r>
                        <a:rPr lang="en-US" sz="3200" dirty="0" smtClean="0"/>
                        <a:t>Ratings</a:t>
                      </a:r>
                      <a:endParaRPr lang="en-US" sz="3200" dirty="0"/>
                    </a:p>
                  </a:txBody>
                  <a:tcPr/>
                </a:tc>
                <a:tc>
                  <a:txBody>
                    <a:bodyPr/>
                    <a:lstStyle/>
                    <a:p>
                      <a:r>
                        <a:rPr lang="en-US" sz="3200" dirty="0" err="1" smtClean="0"/>
                        <a:t>Avg</a:t>
                      </a:r>
                      <a:endParaRPr lang="en-US" sz="3200" dirty="0"/>
                    </a:p>
                  </a:txBody>
                  <a:tcPr/>
                </a:tc>
              </a:tr>
              <a:tr h="370840">
                <a:tc>
                  <a:txBody>
                    <a:bodyPr/>
                    <a:lstStyle/>
                    <a:p>
                      <a:r>
                        <a:rPr lang="en-US" sz="3200" dirty="0" smtClean="0"/>
                        <a:t>Challenge</a:t>
                      </a:r>
                      <a:endParaRPr lang="en-US" sz="3200" dirty="0"/>
                    </a:p>
                  </a:txBody>
                  <a:tcPr/>
                </a:tc>
                <a:tc>
                  <a:txBody>
                    <a:bodyPr/>
                    <a:lstStyle/>
                    <a:p>
                      <a:endParaRPr lang="en-US" sz="3600" dirty="0"/>
                    </a:p>
                  </a:txBody>
                  <a:tcPr/>
                </a:tc>
                <a:tc>
                  <a:txBody>
                    <a:bodyPr/>
                    <a:lstStyle/>
                    <a:p>
                      <a:r>
                        <a:rPr lang="en-US" sz="3600" dirty="0" smtClean="0"/>
                        <a:t>3.6</a:t>
                      </a:r>
                      <a:endParaRPr lang="en-US" sz="3600" dirty="0"/>
                    </a:p>
                  </a:txBody>
                  <a:tcPr/>
                </a:tc>
              </a:tr>
              <a:tr h="370840">
                <a:tc>
                  <a:txBody>
                    <a:bodyPr/>
                    <a:lstStyle/>
                    <a:p>
                      <a:r>
                        <a:rPr lang="en-US" sz="3200" dirty="0" smtClean="0"/>
                        <a:t>Intuitive</a:t>
                      </a:r>
                    </a:p>
                  </a:txBody>
                  <a:tcPr/>
                </a:tc>
                <a:tc>
                  <a:txBody>
                    <a:bodyPr/>
                    <a:lstStyle/>
                    <a:p>
                      <a:endParaRPr lang="en-US" sz="3600" dirty="0"/>
                    </a:p>
                  </a:txBody>
                  <a:tcPr/>
                </a:tc>
                <a:tc>
                  <a:txBody>
                    <a:bodyPr/>
                    <a:lstStyle/>
                    <a:p>
                      <a:r>
                        <a:rPr lang="en-US" sz="3600" dirty="0" smtClean="0"/>
                        <a:t>4.0</a:t>
                      </a:r>
                      <a:endParaRPr lang="en-US" sz="3600" dirty="0"/>
                    </a:p>
                  </a:txBody>
                  <a:tcPr/>
                </a:tc>
              </a:tr>
              <a:tr h="370840">
                <a:tc>
                  <a:txBody>
                    <a:bodyPr/>
                    <a:lstStyle/>
                    <a:p>
                      <a:r>
                        <a:rPr lang="en-US" sz="3200" dirty="0" smtClean="0"/>
                        <a:t>Fun</a:t>
                      </a:r>
                      <a:endParaRPr lang="en-US" sz="3200" dirty="0"/>
                    </a:p>
                  </a:txBody>
                  <a:tcPr/>
                </a:tc>
                <a:tc>
                  <a:txBody>
                    <a:bodyPr/>
                    <a:lstStyle/>
                    <a:p>
                      <a:endParaRPr lang="en-US" sz="3600" dirty="0"/>
                    </a:p>
                  </a:txBody>
                  <a:tcPr/>
                </a:tc>
                <a:tc>
                  <a:txBody>
                    <a:bodyPr/>
                    <a:lstStyle/>
                    <a:p>
                      <a:r>
                        <a:rPr lang="en-US" sz="3600" dirty="0" smtClean="0"/>
                        <a:t>3.6</a:t>
                      </a:r>
                      <a:endParaRPr lang="en-US" sz="3600" dirty="0"/>
                    </a:p>
                  </a:txBody>
                  <a:tcPr/>
                </a:tc>
              </a:tr>
              <a:tr h="370840">
                <a:tc>
                  <a:txBody>
                    <a:bodyPr/>
                    <a:lstStyle/>
                    <a:p>
                      <a:r>
                        <a:rPr lang="en-US" sz="3200" dirty="0" smtClean="0"/>
                        <a:t>Unique</a:t>
                      </a:r>
                      <a:endParaRPr lang="en-US" sz="3200" dirty="0"/>
                    </a:p>
                  </a:txBody>
                  <a:tcPr/>
                </a:tc>
                <a:tc>
                  <a:txBody>
                    <a:bodyPr/>
                    <a:lstStyle/>
                    <a:p>
                      <a:endParaRPr lang="en-US" sz="3600" dirty="0"/>
                    </a:p>
                  </a:txBody>
                  <a:tcPr/>
                </a:tc>
                <a:tc>
                  <a:txBody>
                    <a:bodyPr/>
                    <a:lstStyle/>
                    <a:p>
                      <a:r>
                        <a:rPr lang="en-US" sz="3600" dirty="0" smtClean="0"/>
                        <a:t>2.8</a:t>
                      </a:r>
                      <a:endParaRPr lang="en-US" sz="3600" dirty="0"/>
                    </a:p>
                  </a:txBody>
                  <a:tcPr/>
                </a:tc>
              </a:tr>
              <a:tr h="370840">
                <a:tc>
                  <a:txBody>
                    <a:bodyPr/>
                    <a:lstStyle/>
                    <a:p>
                      <a:r>
                        <a:rPr lang="en-US" sz="3200" dirty="0" smtClean="0"/>
                        <a:t>Overall</a:t>
                      </a:r>
                      <a:endParaRPr lang="en-US" sz="3200" dirty="0"/>
                    </a:p>
                  </a:txBody>
                  <a:tcPr/>
                </a:tc>
                <a:tc>
                  <a:txBody>
                    <a:bodyPr/>
                    <a:lstStyle/>
                    <a:p>
                      <a:endParaRPr lang="en-US" sz="3600" dirty="0"/>
                    </a:p>
                  </a:txBody>
                  <a:tcPr/>
                </a:tc>
                <a:tc>
                  <a:txBody>
                    <a:bodyPr/>
                    <a:lstStyle/>
                    <a:p>
                      <a:r>
                        <a:rPr lang="en-US" sz="3600" dirty="0" smtClean="0"/>
                        <a:t>3.7</a:t>
                      </a:r>
                      <a:endParaRPr lang="en-US" sz="3600" dirty="0"/>
                    </a:p>
                  </a:txBody>
                  <a:tcPr/>
                </a:tc>
              </a:tr>
            </a:tbl>
          </a:graphicData>
        </a:graphic>
      </p:graphicFrame>
      <p:grpSp>
        <p:nvGrpSpPr>
          <p:cNvPr id="14" name="Group 13"/>
          <p:cNvGrpSpPr/>
          <p:nvPr/>
        </p:nvGrpSpPr>
        <p:grpSpPr>
          <a:xfrm>
            <a:off x="6876873" y="5885230"/>
            <a:ext cx="2019298" cy="481496"/>
            <a:chOff x="7459544" y="7619229"/>
            <a:chExt cx="2019298" cy="481496"/>
          </a:xfrm>
        </p:grpSpPr>
        <p:pic>
          <p:nvPicPr>
            <p:cNvPr id="88"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59544" y="761971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89"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59606" y="761971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90"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78718" y="7619711"/>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978780" y="7619229"/>
              <a:ext cx="500062"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7" name="Group 16"/>
          <p:cNvGrpSpPr/>
          <p:nvPr/>
        </p:nvGrpSpPr>
        <p:grpSpPr>
          <a:xfrm>
            <a:off x="6935452" y="7738807"/>
            <a:ext cx="2004351" cy="481014"/>
            <a:chOff x="7518123" y="9472806"/>
            <a:chExt cx="2004351" cy="481014"/>
          </a:xfrm>
        </p:grpSpPr>
        <p:pic>
          <p:nvPicPr>
            <p:cNvPr id="10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18123" y="94728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104"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18185" y="94728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105"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37297" y="9472806"/>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112" name="Picture 41" descr="D:\Documents\2011-2012\Spring 2012\CIS 401\poster\Stars\75.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022411" y="9472807"/>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 name="Group 15"/>
          <p:cNvGrpSpPr/>
          <p:nvPr/>
        </p:nvGrpSpPr>
        <p:grpSpPr>
          <a:xfrm>
            <a:off x="6922118" y="7148849"/>
            <a:ext cx="1500187" cy="481014"/>
            <a:chOff x="7504789" y="8882848"/>
            <a:chExt cx="1500187" cy="481014"/>
          </a:xfrm>
        </p:grpSpPr>
        <p:pic>
          <p:nvPicPr>
            <p:cNvPr id="98"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04789" y="8882849"/>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99"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04851" y="8882849"/>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113" name="Picture 41" descr="D:\Documents\2011-2012\Spring 2012\CIS 401\poster\Stars\75.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504913" y="8882848"/>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5" name="Group 14"/>
          <p:cNvGrpSpPr/>
          <p:nvPr/>
        </p:nvGrpSpPr>
        <p:grpSpPr>
          <a:xfrm>
            <a:off x="6903068" y="6519607"/>
            <a:ext cx="2005487" cy="481015"/>
            <a:chOff x="7485739" y="8253606"/>
            <a:chExt cx="2005487" cy="481015"/>
          </a:xfrm>
        </p:grpSpPr>
        <p:pic>
          <p:nvPicPr>
            <p:cNvPr id="9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85739" y="8253608"/>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94"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85801" y="8253608"/>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95"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04913" y="82536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114" name="Picture 40" descr="D:\Documents\2011-2012\Spring 2012\CIS 401\poster\Stars\50.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991163" y="8253606"/>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 name="Group 12"/>
          <p:cNvGrpSpPr/>
          <p:nvPr/>
        </p:nvGrpSpPr>
        <p:grpSpPr>
          <a:xfrm>
            <a:off x="6876873" y="5198963"/>
            <a:ext cx="2013587" cy="485242"/>
            <a:chOff x="7459544" y="6932962"/>
            <a:chExt cx="2013587" cy="485242"/>
          </a:xfrm>
        </p:grpSpPr>
        <p:pic>
          <p:nvPicPr>
            <p:cNvPr id="1061"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59544" y="693296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8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59606" y="693296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78718" y="693296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115" name="Picture 40" descr="D:\Documents\2011-2012\Spring 2012\CIS 401\poster\Stars\50.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973068" y="6937191"/>
              <a:ext cx="500063" cy="481013"/>
            </a:xfrm>
            <a:prstGeom prst="rect">
              <a:avLst/>
            </a:prstGeom>
            <a:noFill/>
            <a:extLst>
              <a:ext uri="{909E8E84-426E-40DD-AFC4-6F175D3DCCD1}">
                <a14:hiddenFill xmlns:a14="http://schemas.microsoft.com/office/drawing/2010/main">
                  <a:solidFill>
                    <a:srgbClr val="FFFFFF"/>
                  </a:solidFill>
                </a14:hiddenFill>
              </a:ext>
            </a:extLst>
          </p:spPr>
        </p:pic>
      </p:grpSp>
      <p:pic>
        <p:nvPicPr>
          <p:cNvPr id="1066" name="Picture 42" descr="D:\Development\Unity\Sandbox\Graphics\Slider.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rot="5400000">
            <a:off x="1205753" y="17147121"/>
            <a:ext cx="27424139" cy="166673"/>
          </a:xfrm>
          <a:prstGeom prst="rect">
            <a:avLst/>
          </a:prstGeom>
          <a:noFill/>
          <a:extLst>
            <a:ext uri="{909E8E84-426E-40DD-AFC4-6F175D3DCCD1}">
              <a14:hiddenFill xmlns:a14="http://schemas.microsoft.com/office/drawing/2010/main">
                <a:solidFill>
                  <a:srgbClr val="FFFFFF"/>
                </a:solidFill>
              </a14:hiddenFill>
            </a:ext>
          </a:extLst>
        </p:spPr>
      </p:pic>
      <p:sp>
        <p:nvSpPr>
          <p:cNvPr id="182" name="TextBox 181"/>
          <p:cNvSpPr txBox="1"/>
          <p:nvPr/>
        </p:nvSpPr>
        <p:spPr>
          <a:xfrm>
            <a:off x="4780638" y="3843830"/>
            <a:ext cx="4309628" cy="707886"/>
          </a:xfrm>
          <a:prstGeom prst="rect">
            <a:avLst/>
          </a:prstGeom>
          <a:noFill/>
        </p:spPr>
        <p:txBody>
          <a:bodyPr wrap="square" rtlCol="0">
            <a:spAutoFit/>
          </a:bodyPr>
          <a:lstStyle/>
          <a:p>
            <a:r>
              <a:rPr lang="en-US" sz="4000" i="1" u="sng" dirty="0" smtClean="0"/>
              <a:t>Feedback:</a:t>
            </a:r>
            <a:endParaRPr lang="en-US" sz="4000" i="1" u="sng" dirty="0"/>
          </a:p>
        </p:txBody>
      </p:sp>
      <p:graphicFrame>
        <p:nvGraphicFramePr>
          <p:cNvPr id="348" name="Table 347"/>
          <p:cNvGraphicFramePr>
            <a:graphicFrameLocks noGrp="1"/>
          </p:cNvGraphicFramePr>
          <p:nvPr>
            <p:extLst>
              <p:ext uri="{D42A27DB-BD31-4B8C-83A1-F6EECF244321}">
                <p14:modId xmlns:p14="http://schemas.microsoft.com/office/powerpoint/2010/main" val="2886122798"/>
              </p:ext>
            </p:extLst>
          </p:nvPr>
        </p:nvGraphicFramePr>
        <p:xfrm>
          <a:off x="4878785" y="11274685"/>
          <a:ext cx="5113457" cy="3779520"/>
        </p:xfrm>
        <a:graphic>
          <a:graphicData uri="http://schemas.openxmlformats.org/drawingml/2006/table">
            <a:tbl>
              <a:tblPr firstRow="1" bandRow="1">
                <a:tableStyleId>{5C22544A-7EE6-4342-B048-85BDC9FD1C3A}</a:tableStyleId>
              </a:tblPr>
              <a:tblGrid>
                <a:gridCol w="1850004"/>
                <a:gridCol w="2368008"/>
                <a:gridCol w="895445"/>
              </a:tblGrid>
              <a:tr h="370840">
                <a:tc>
                  <a:txBody>
                    <a:bodyPr/>
                    <a:lstStyle/>
                    <a:p>
                      <a:r>
                        <a:rPr lang="en-US" sz="3200" dirty="0" smtClean="0"/>
                        <a:t>Category</a:t>
                      </a:r>
                      <a:endParaRPr lang="en-US" sz="3200" dirty="0"/>
                    </a:p>
                  </a:txBody>
                  <a:tcPr/>
                </a:tc>
                <a:tc>
                  <a:txBody>
                    <a:bodyPr/>
                    <a:lstStyle/>
                    <a:p>
                      <a:r>
                        <a:rPr lang="en-US" sz="3200" dirty="0" smtClean="0"/>
                        <a:t>Ratings</a:t>
                      </a:r>
                      <a:endParaRPr lang="en-US" sz="3200" dirty="0"/>
                    </a:p>
                  </a:txBody>
                  <a:tcPr/>
                </a:tc>
                <a:tc>
                  <a:txBody>
                    <a:bodyPr/>
                    <a:lstStyle/>
                    <a:p>
                      <a:r>
                        <a:rPr lang="en-US" sz="3200" dirty="0" err="1" smtClean="0"/>
                        <a:t>Avg</a:t>
                      </a:r>
                      <a:endParaRPr lang="en-US" sz="3200" dirty="0"/>
                    </a:p>
                  </a:txBody>
                  <a:tcPr/>
                </a:tc>
              </a:tr>
              <a:tr h="370840">
                <a:tc>
                  <a:txBody>
                    <a:bodyPr/>
                    <a:lstStyle/>
                    <a:p>
                      <a:r>
                        <a:rPr lang="en-US" sz="3200" dirty="0" smtClean="0"/>
                        <a:t>Challenge</a:t>
                      </a:r>
                      <a:endParaRPr lang="en-US" sz="3200" dirty="0"/>
                    </a:p>
                  </a:txBody>
                  <a:tcPr/>
                </a:tc>
                <a:tc>
                  <a:txBody>
                    <a:bodyPr/>
                    <a:lstStyle/>
                    <a:p>
                      <a:endParaRPr lang="en-US" sz="3600" dirty="0"/>
                    </a:p>
                  </a:txBody>
                  <a:tcPr/>
                </a:tc>
                <a:tc>
                  <a:txBody>
                    <a:bodyPr/>
                    <a:lstStyle/>
                    <a:p>
                      <a:r>
                        <a:rPr lang="en-US" sz="3600" dirty="0" smtClean="0"/>
                        <a:t>3.7</a:t>
                      </a:r>
                      <a:endParaRPr lang="en-US" sz="3600" dirty="0"/>
                    </a:p>
                  </a:txBody>
                  <a:tcPr/>
                </a:tc>
              </a:tr>
              <a:tr h="370840">
                <a:tc>
                  <a:txBody>
                    <a:bodyPr/>
                    <a:lstStyle/>
                    <a:p>
                      <a:r>
                        <a:rPr lang="en-US" sz="3200" dirty="0" smtClean="0"/>
                        <a:t>Intuitive</a:t>
                      </a:r>
                    </a:p>
                  </a:txBody>
                  <a:tcPr/>
                </a:tc>
                <a:tc>
                  <a:txBody>
                    <a:bodyPr/>
                    <a:lstStyle/>
                    <a:p>
                      <a:endParaRPr lang="en-US" sz="3600" dirty="0"/>
                    </a:p>
                  </a:txBody>
                  <a:tcPr/>
                </a:tc>
                <a:tc>
                  <a:txBody>
                    <a:bodyPr/>
                    <a:lstStyle/>
                    <a:p>
                      <a:r>
                        <a:rPr lang="en-US" sz="3600" dirty="0" smtClean="0"/>
                        <a:t>3.8</a:t>
                      </a:r>
                      <a:endParaRPr lang="en-US" sz="3600" dirty="0"/>
                    </a:p>
                  </a:txBody>
                  <a:tcPr/>
                </a:tc>
              </a:tr>
              <a:tr h="370840">
                <a:tc>
                  <a:txBody>
                    <a:bodyPr/>
                    <a:lstStyle/>
                    <a:p>
                      <a:r>
                        <a:rPr lang="en-US" sz="3200" dirty="0" smtClean="0"/>
                        <a:t>Fun</a:t>
                      </a:r>
                      <a:endParaRPr lang="en-US" sz="3200" dirty="0"/>
                    </a:p>
                  </a:txBody>
                  <a:tcPr/>
                </a:tc>
                <a:tc>
                  <a:txBody>
                    <a:bodyPr/>
                    <a:lstStyle/>
                    <a:p>
                      <a:endParaRPr lang="en-US" sz="3600" dirty="0"/>
                    </a:p>
                  </a:txBody>
                  <a:tcPr/>
                </a:tc>
                <a:tc>
                  <a:txBody>
                    <a:bodyPr/>
                    <a:lstStyle/>
                    <a:p>
                      <a:r>
                        <a:rPr lang="en-US" sz="3600" dirty="0" smtClean="0"/>
                        <a:t>4.0</a:t>
                      </a:r>
                      <a:endParaRPr lang="en-US" sz="3600" dirty="0"/>
                    </a:p>
                  </a:txBody>
                  <a:tcPr/>
                </a:tc>
              </a:tr>
              <a:tr h="370840">
                <a:tc>
                  <a:txBody>
                    <a:bodyPr/>
                    <a:lstStyle/>
                    <a:p>
                      <a:r>
                        <a:rPr lang="en-US" sz="3200" dirty="0" smtClean="0"/>
                        <a:t>Unique</a:t>
                      </a:r>
                      <a:endParaRPr lang="en-US" sz="3200" dirty="0"/>
                    </a:p>
                  </a:txBody>
                  <a:tcPr/>
                </a:tc>
                <a:tc>
                  <a:txBody>
                    <a:bodyPr/>
                    <a:lstStyle/>
                    <a:p>
                      <a:endParaRPr lang="en-US" sz="3600" dirty="0"/>
                    </a:p>
                  </a:txBody>
                  <a:tcPr/>
                </a:tc>
                <a:tc>
                  <a:txBody>
                    <a:bodyPr/>
                    <a:lstStyle/>
                    <a:p>
                      <a:r>
                        <a:rPr lang="en-US" sz="3600" dirty="0" smtClean="0"/>
                        <a:t>3.7</a:t>
                      </a:r>
                      <a:endParaRPr lang="en-US" sz="3600" dirty="0"/>
                    </a:p>
                  </a:txBody>
                  <a:tcPr/>
                </a:tc>
              </a:tr>
              <a:tr h="370840">
                <a:tc>
                  <a:txBody>
                    <a:bodyPr/>
                    <a:lstStyle/>
                    <a:p>
                      <a:r>
                        <a:rPr lang="en-US" sz="3200" dirty="0" smtClean="0"/>
                        <a:t>Overall</a:t>
                      </a:r>
                      <a:endParaRPr lang="en-US" sz="3200" dirty="0"/>
                    </a:p>
                  </a:txBody>
                  <a:tcPr/>
                </a:tc>
                <a:tc>
                  <a:txBody>
                    <a:bodyPr/>
                    <a:lstStyle/>
                    <a:p>
                      <a:endParaRPr lang="en-US" sz="3600" dirty="0"/>
                    </a:p>
                  </a:txBody>
                  <a:tcPr/>
                </a:tc>
                <a:tc>
                  <a:txBody>
                    <a:bodyPr/>
                    <a:lstStyle/>
                    <a:p>
                      <a:r>
                        <a:rPr lang="en-US" sz="3600" dirty="0" smtClean="0"/>
                        <a:t>4.1</a:t>
                      </a:r>
                      <a:endParaRPr lang="en-US" sz="3600" dirty="0"/>
                    </a:p>
                  </a:txBody>
                  <a:tcPr/>
                </a:tc>
              </a:tr>
            </a:tbl>
          </a:graphicData>
        </a:graphic>
      </p:graphicFrame>
      <p:grpSp>
        <p:nvGrpSpPr>
          <p:cNvPr id="349" name="Group 348"/>
          <p:cNvGrpSpPr/>
          <p:nvPr/>
        </p:nvGrpSpPr>
        <p:grpSpPr>
          <a:xfrm>
            <a:off x="6859986" y="13225581"/>
            <a:ext cx="2019298" cy="481496"/>
            <a:chOff x="7459544" y="7619229"/>
            <a:chExt cx="2019298" cy="481496"/>
          </a:xfrm>
        </p:grpSpPr>
        <p:pic>
          <p:nvPicPr>
            <p:cNvPr id="350"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59544" y="761971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351"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59606" y="761971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35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78718" y="7619711"/>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35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978780" y="7619229"/>
              <a:ext cx="500062"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68" name="Group 367"/>
          <p:cNvGrpSpPr/>
          <p:nvPr/>
        </p:nvGrpSpPr>
        <p:grpSpPr>
          <a:xfrm>
            <a:off x="6859986" y="11904760"/>
            <a:ext cx="2013587" cy="485242"/>
            <a:chOff x="7459544" y="6932962"/>
            <a:chExt cx="2013587" cy="485242"/>
          </a:xfrm>
        </p:grpSpPr>
        <p:pic>
          <p:nvPicPr>
            <p:cNvPr id="369"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59544" y="693296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370"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59606" y="693296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371"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78718" y="693296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372" name="Picture 40" descr="D:\Documents\2011-2012\Spring 2012\CIS 401\poster\Stars\50.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973068" y="6937191"/>
              <a:ext cx="500063" cy="481013"/>
            </a:xfrm>
            <a:prstGeom prst="rect">
              <a:avLst/>
            </a:prstGeom>
            <a:noFill/>
            <a:extLst>
              <a:ext uri="{909E8E84-426E-40DD-AFC4-6F175D3DCCD1}">
                <a14:hiddenFill xmlns:a14="http://schemas.microsoft.com/office/drawing/2010/main">
                  <a:solidFill>
                    <a:srgbClr val="FFFFFF"/>
                  </a:solidFill>
                </a14:hiddenFill>
              </a:ext>
            </a:extLst>
          </p:spPr>
        </p:pic>
      </p:grpSp>
      <p:sp>
        <p:nvSpPr>
          <p:cNvPr id="373" name="TextBox 372"/>
          <p:cNvSpPr txBox="1"/>
          <p:nvPr/>
        </p:nvSpPr>
        <p:spPr>
          <a:xfrm>
            <a:off x="4763751" y="10549627"/>
            <a:ext cx="4309628" cy="707886"/>
          </a:xfrm>
          <a:prstGeom prst="rect">
            <a:avLst/>
          </a:prstGeom>
          <a:noFill/>
        </p:spPr>
        <p:txBody>
          <a:bodyPr wrap="square" rtlCol="0">
            <a:spAutoFit/>
          </a:bodyPr>
          <a:lstStyle/>
          <a:p>
            <a:r>
              <a:rPr lang="en-US" sz="4000" i="1" u="sng" dirty="0" smtClean="0"/>
              <a:t>Feedback:</a:t>
            </a:r>
            <a:endParaRPr lang="en-US" sz="4000" i="1" u="sng" dirty="0"/>
          </a:p>
        </p:txBody>
      </p:sp>
      <p:graphicFrame>
        <p:nvGraphicFramePr>
          <p:cNvPr id="374" name="Table 373"/>
          <p:cNvGraphicFramePr>
            <a:graphicFrameLocks noGrp="1"/>
          </p:cNvGraphicFramePr>
          <p:nvPr>
            <p:extLst>
              <p:ext uri="{D42A27DB-BD31-4B8C-83A1-F6EECF244321}">
                <p14:modId xmlns:p14="http://schemas.microsoft.com/office/powerpoint/2010/main" val="1873619193"/>
              </p:ext>
            </p:extLst>
          </p:nvPr>
        </p:nvGraphicFramePr>
        <p:xfrm>
          <a:off x="4884786" y="18151167"/>
          <a:ext cx="5113457" cy="3779520"/>
        </p:xfrm>
        <a:graphic>
          <a:graphicData uri="http://schemas.openxmlformats.org/drawingml/2006/table">
            <a:tbl>
              <a:tblPr firstRow="1" bandRow="1">
                <a:tableStyleId>{5C22544A-7EE6-4342-B048-85BDC9FD1C3A}</a:tableStyleId>
              </a:tblPr>
              <a:tblGrid>
                <a:gridCol w="1850004"/>
                <a:gridCol w="2368008"/>
                <a:gridCol w="895445"/>
              </a:tblGrid>
              <a:tr h="370840">
                <a:tc>
                  <a:txBody>
                    <a:bodyPr/>
                    <a:lstStyle/>
                    <a:p>
                      <a:r>
                        <a:rPr lang="en-US" sz="3200" dirty="0" smtClean="0"/>
                        <a:t>Category</a:t>
                      </a:r>
                      <a:endParaRPr lang="en-US" sz="3200" dirty="0"/>
                    </a:p>
                  </a:txBody>
                  <a:tcPr/>
                </a:tc>
                <a:tc>
                  <a:txBody>
                    <a:bodyPr/>
                    <a:lstStyle/>
                    <a:p>
                      <a:r>
                        <a:rPr lang="en-US" sz="3200" dirty="0" smtClean="0"/>
                        <a:t>Ratings</a:t>
                      </a:r>
                      <a:endParaRPr lang="en-US" sz="3200" dirty="0"/>
                    </a:p>
                  </a:txBody>
                  <a:tcPr/>
                </a:tc>
                <a:tc>
                  <a:txBody>
                    <a:bodyPr/>
                    <a:lstStyle/>
                    <a:p>
                      <a:r>
                        <a:rPr lang="en-US" sz="3200" dirty="0" err="1" smtClean="0"/>
                        <a:t>Avg</a:t>
                      </a:r>
                      <a:endParaRPr lang="en-US" sz="3200" dirty="0"/>
                    </a:p>
                  </a:txBody>
                  <a:tcPr/>
                </a:tc>
              </a:tr>
              <a:tr h="370840">
                <a:tc>
                  <a:txBody>
                    <a:bodyPr/>
                    <a:lstStyle/>
                    <a:p>
                      <a:r>
                        <a:rPr lang="en-US" sz="3200" dirty="0" smtClean="0"/>
                        <a:t>Challenge</a:t>
                      </a:r>
                      <a:endParaRPr lang="en-US" sz="3200" dirty="0"/>
                    </a:p>
                  </a:txBody>
                  <a:tcPr/>
                </a:tc>
                <a:tc>
                  <a:txBody>
                    <a:bodyPr/>
                    <a:lstStyle/>
                    <a:p>
                      <a:endParaRPr lang="en-US" sz="3600" dirty="0"/>
                    </a:p>
                  </a:txBody>
                  <a:tcPr/>
                </a:tc>
                <a:tc>
                  <a:txBody>
                    <a:bodyPr/>
                    <a:lstStyle/>
                    <a:p>
                      <a:r>
                        <a:rPr lang="en-US" sz="3600" dirty="0" smtClean="0"/>
                        <a:t>3.7</a:t>
                      </a:r>
                      <a:endParaRPr lang="en-US" sz="3600" dirty="0"/>
                    </a:p>
                  </a:txBody>
                  <a:tcPr/>
                </a:tc>
              </a:tr>
              <a:tr h="370840">
                <a:tc>
                  <a:txBody>
                    <a:bodyPr/>
                    <a:lstStyle/>
                    <a:p>
                      <a:r>
                        <a:rPr lang="en-US" sz="3200" dirty="0" smtClean="0"/>
                        <a:t>Intuitive</a:t>
                      </a:r>
                    </a:p>
                  </a:txBody>
                  <a:tcPr/>
                </a:tc>
                <a:tc>
                  <a:txBody>
                    <a:bodyPr/>
                    <a:lstStyle/>
                    <a:p>
                      <a:endParaRPr lang="en-US" sz="3600" dirty="0"/>
                    </a:p>
                  </a:txBody>
                  <a:tcPr/>
                </a:tc>
                <a:tc>
                  <a:txBody>
                    <a:bodyPr/>
                    <a:lstStyle/>
                    <a:p>
                      <a:r>
                        <a:rPr lang="en-US" sz="3600" dirty="0" smtClean="0"/>
                        <a:t>3.9</a:t>
                      </a:r>
                      <a:endParaRPr lang="en-US" sz="3600" dirty="0"/>
                    </a:p>
                  </a:txBody>
                  <a:tcPr/>
                </a:tc>
              </a:tr>
              <a:tr h="370840">
                <a:tc>
                  <a:txBody>
                    <a:bodyPr/>
                    <a:lstStyle/>
                    <a:p>
                      <a:r>
                        <a:rPr lang="en-US" sz="3200" dirty="0" smtClean="0"/>
                        <a:t>Fun</a:t>
                      </a:r>
                      <a:endParaRPr lang="en-US" sz="3200" dirty="0"/>
                    </a:p>
                  </a:txBody>
                  <a:tcPr/>
                </a:tc>
                <a:tc>
                  <a:txBody>
                    <a:bodyPr/>
                    <a:lstStyle/>
                    <a:p>
                      <a:endParaRPr lang="en-US" sz="3600" dirty="0"/>
                    </a:p>
                  </a:txBody>
                  <a:tcPr/>
                </a:tc>
                <a:tc>
                  <a:txBody>
                    <a:bodyPr/>
                    <a:lstStyle/>
                    <a:p>
                      <a:r>
                        <a:rPr lang="en-US" sz="3600" dirty="0" smtClean="0"/>
                        <a:t>3.5</a:t>
                      </a:r>
                      <a:endParaRPr lang="en-US" sz="3600" dirty="0"/>
                    </a:p>
                  </a:txBody>
                  <a:tcPr/>
                </a:tc>
              </a:tr>
              <a:tr h="370840">
                <a:tc>
                  <a:txBody>
                    <a:bodyPr/>
                    <a:lstStyle/>
                    <a:p>
                      <a:r>
                        <a:rPr lang="en-US" sz="3200" dirty="0" smtClean="0"/>
                        <a:t>Unique</a:t>
                      </a:r>
                      <a:endParaRPr lang="en-US" sz="3200" dirty="0"/>
                    </a:p>
                  </a:txBody>
                  <a:tcPr/>
                </a:tc>
                <a:tc>
                  <a:txBody>
                    <a:bodyPr/>
                    <a:lstStyle/>
                    <a:p>
                      <a:endParaRPr lang="en-US" sz="3600" dirty="0"/>
                    </a:p>
                  </a:txBody>
                  <a:tcPr/>
                </a:tc>
                <a:tc>
                  <a:txBody>
                    <a:bodyPr/>
                    <a:lstStyle/>
                    <a:p>
                      <a:r>
                        <a:rPr lang="en-US" sz="3600" dirty="0" smtClean="0"/>
                        <a:t>3.8</a:t>
                      </a:r>
                      <a:endParaRPr lang="en-US" sz="3600" dirty="0"/>
                    </a:p>
                  </a:txBody>
                  <a:tcPr/>
                </a:tc>
              </a:tr>
              <a:tr h="370840">
                <a:tc>
                  <a:txBody>
                    <a:bodyPr/>
                    <a:lstStyle/>
                    <a:p>
                      <a:r>
                        <a:rPr lang="en-US" sz="3200" dirty="0" smtClean="0"/>
                        <a:t>Overall</a:t>
                      </a:r>
                      <a:endParaRPr lang="en-US" sz="3200" dirty="0"/>
                    </a:p>
                  </a:txBody>
                  <a:tcPr/>
                </a:tc>
                <a:tc>
                  <a:txBody>
                    <a:bodyPr/>
                    <a:lstStyle/>
                    <a:p>
                      <a:endParaRPr lang="en-US" sz="3600" dirty="0"/>
                    </a:p>
                  </a:txBody>
                  <a:tcPr/>
                </a:tc>
                <a:tc>
                  <a:txBody>
                    <a:bodyPr/>
                    <a:lstStyle/>
                    <a:p>
                      <a:r>
                        <a:rPr lang="en-US" sz="3600" dirty="0" smtClean="0"/>
                        <a:t>3.4</a:t>
                      </a:r>
                      <a:endParaRPr lang="en-US" sz="3600" dirty="0"/>
                    </a:p>
                  </a:txBody>
                  <a:tcPr/>
                </a:tc>
              </a:tr>
            </a:tbl>
          </a:graphicData>
        </a:graphic>
      </p:graphicFrame>
      <p:grpSp>
        <p:nvGrpSpPr>
          <p:cNvPr id="375" name="Group 374"/>
          <p:cNvGrpSpPr/>
          <p:nvPr/>
        </p:nvGrpSpPr>
        <p:grpSpPr>
          <a:xfrm>
            <a:off x="6865987" y="19467509"/>
            <a:ext cx="2019298" cy="481496"/>
            <a:chOff x="7459544" y="7619229"/>
            <a:chExt cx="2019298" cy="481496"/>
          </a:xfrm>
        </p:grpSpPr>
        <p:pic>
          <p:nvPicPr>
            <p:cNvPr id="376"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59544" y="761971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377"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59606" y="761971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378"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78718" y="7619711"/>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379"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978780" y="7619229"/>
              <a:ext cx="500062"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89" name="Group 388"/>
          <p:cNvGrpSpPr/>
          <p:nvPr/>
        </p:nvGrpSpPr>
        <p:grpSpPr>
          <a:xfrm>
            <a:off x="6892182" y="20101886"/>
            <a:ext cx="2005487" cy="481015"/>
            <a:chOff x="7485739" y="8253606"/>
            <a:chExt cx="2005487" cy="481015"/>
          </a:xfrm>
        </p:grpSpPr>
        <p:pic>
          <p:nvPicPr>
            <p:cNvPr id="390"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85739" y="8253608"/>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391"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85801" y="8253608"/>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39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04913" y="82536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393" name="Picture 40" descr="D:\Documents\2011-2012\Spring 2012\CIS 401\poster\Stars\50.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991163" y="8253606"/>
              <a:ext cx="500063" cy="481013"/>
            </a:xfrm>
            <a:prstGeom prst="rect">
              <a:avLst/>
            </a:prstGeom>
            <a:noFill/>
            <a:extLst>
              <a:ext uri="{909E8E84-426E-40DD-AFC4-6F175D3DCCD1}">
                <a14:hiddenFill xmlns:a14="http://schemas.microsoft.com/office/drawing/2010/main">
                  <a:solidFill>
                    <a:srgbClr val="FFFFFF"/>
                  </a:solidFill>
                </a14:hiddenFill>
              </a:ext>
            </a:extLst>
          </p:spPr>
        </p:pic>
      </p:grpSp>
      <p:sp>
        <p:nvSpPr>
          <p:cNvPr id="399" name="TextBox 398"/>
          <p:cNvSpPr txBox="1"/>
          <p:nvPr/>
        </p:nvSpPr>
        <p:spPr>
          <a:xfrm>
            <a:off x="4769752" y="17426109"/>
            <a:ext cx="4309628" cy="707886"/>
          </a:xfrm>
          <a:prstGeom prst="rect">
            <a:avLst/>
          </a:prstGeom>
          <a:noFill/>
        </p:spPr>
        <p:txBody>
          <a:bodyPr wrap="square" rtlCol="0">
            <a:spAutoFit/>
          </a:bodyPr>
          <a:lstStyle/>
          <a:p>
            <a:r>
              <a:rPr lang="en-US" sz="4000" i="1" u="sng" dirty="0" smtClean="0"/>
              <a:t>Feedback:</a:t>
            </a:r>
            <a:endParaRPr lang="en-US" sz="4000" i="1" u="sng" dirty="0"/>
          </a:p>
        </p:txBody>
      </p:sp>
      <p:graphicFrame>
        <p:nvGraphicFramePr>
          <p:cNvPr id="400" name="Table 399"/>
          <p:cNvGraphicFramePr>
            <a:graphicFrameLocks noGrp="1"/>
          </p:cNvGraphicFramePr>
          <p:nvPr>
            <p:extLst>
              <p:ext uri="{D42A27DB-BD31-4B8C-83A1-F6EECF244321}">
                <p14:modId xmlns:p14="http://schemas.microsoft.com/office/powerpoint/2010/main" val="881743187"/>
              </p:ext>
            </p:extLst>
          </p:nvPr>
        </p:nvGraphicFramePr>
        <p:xfrm>
          <a:off x="4867899" y="25166303"/>
          <a:ext cx="5190501" cy="3779520"/>
        </p:xfrm>
        <a:graphic>
          <a:graphicData uri="http://schemas.openxmlformats.org/drawingml/2006/table">
            <a:tbl>
              <a:tblPr firstRow="1" bandRow="1">
                <a:tableStyleId>{5C22544A-7EE6-4342-B048-85BDC9FD1C3A}</a:tableStyleId>
              </a:tblPr>
              <a:tblGrid>
                <a:gridCol w="1850004"/>
                <a:gridCol w="2502297"/>
                <a:gridCol w="838200"/>
              </a:tblGrid>
              <a:tr h="370840">
                <a:tc>
                  <a:txBody>
                    <a:bodyPr/>
                    <a:lstStyle/>
                    <a:p>
                      <a:r>
                        <a:rPr lang="en-US" sz="3200" dirty="0" smtClean="0"/>
                        <a:t>Category</a:t>
                      </a:r>
                      <a:endParaRPr lang="en-US" sz="3200" dirty="0"/>
                    </a:p>
                  </a:txBody>
                  <a:tcPr/>
                </a:tc>
                <a:tc>
                  <a:txBody>
                    <a:bodyPr/>
                    <a:lstStyle/>
                    <a:p>
                      <a:r>
                        <a:rPr lang="en-US" sz="3200" dirty="0" smtClean="0"/>
                        <a:t>Ratings</a:t>
                      </a:r>
                      <a:endParaRPr lang="en-US" sz="3200" dirty="0"/>
                    </a:p>
                  </a:txBody>
                  <a:tcPr/>
                </a:tc>
                <a:tc>
                  <a:txBody>
                    <a:bodyPr/>
                    <a:lstStyle/>
                    <a:p>
                      <a:r>
                        <a:rPr lang="en-US" sz="3200" dirty="0" err="1" smtClean="0"/>
                        <a:t>Avg</a:t>
                      </a:r>
                      <a:endParaRPr lang="en-US" sz="3200" dirty="0"/>
                    </a:p>
                  </a:txBody>
                  <a:tcPr/>
                </a:tc>
              </a:tr>
              <a:tr h="370840">
                <a:tc>
                  <a:txBody>
                    <a:bodyPr/>
                    <a:lstStyle/>
                    <a:p>
                      <a:r>
                        <a:rPr lang="en-US" sz="3200" dirty="0" smtClean="0"/>
                        <a:t>Challenge</a:t>
                      </a:r>
                      <a:endParaRPr lang="en-US" sz="3200" dirty="0"/>
                    </a:p>
                  </a:txBody>
                  <a:tcPr/>
                </a:tc>
                <a:tc>
                  <a:txBody>
                    <a:bodyPr/>
                    <a:lstStyle/>
                    <a:p>
                      <a:endParaRPr lang="en-US" sz="3600" dirty="0"/>
                    </a:p>
                  </a:txBody>
                  <a:tcPr/>
                </a:tc>
                <a:tc>
                  <a:txBody>
                    <a:bodyPr/>
                    <a:lstStyle/>
                    <a:p>
                      <a:r>
                        <a:rPr lang="en-US" sz="3600" dirty="0" smtClean="0"/>
                        <a:t>4.4</a:t>
                      </a:r>
                      <a:endParaRPr lang="en-US" sz="3600" dirty="0"/>
                    </a:p>
                  </a:txBody>
                  <a:tcPr/>
                </a:tc>
              </a:tr>
              <a:tr h="370840">
                <a:tc>
                  <a:txBody>
                    <a:bodyPr/>
                    <a:lstStyle/>
                    <a:p>
                      <a:r>
                        <a:rPr lang="en-US" sz="3200" dirty="0" smtClean="0"/>
                        <a:t>Intuitive</a:t>
                      </a:r>
                    </a:p>
                  </a:txBody>
                  <a:tcPr/>
                </a:tc>
                <a:tc>
                  <a:txBody>
                    <a:bodyPr/>
                    <a:lstStyle/>
                    <a:p>
                      <a:endParaRPr lang="en-US" sz="3600" dirty="0"/>
                    </a:p>
                  </a:txBody>
                  <a:tcPr/>
                </a:tc>
                <a:tc>
                  <a:txBody>
                    <a:bodyPr/>
                    <a:lstStyle/>
                    <a:p>
                      <a:r>
                        <a:rPr lang="en-US" sz="3600" dirty="0" smtClean="0"/>
                        <a:t>3.8</a:t>
                      </a:r>
                      <a:endParaRPr lang="en-US" sz="3600" dirty="0"/>
                    </a:p>
                  </a:txBody>
                  <a:tcPr/>
                </a:tc>
              </a:tr>
              <a:tr h="370840">
                <a:tc>
                  <a:txBody>
                    <a:bodyPr/>
                    <a:lstStyle/>
                    <a:p>
                      <a:r>
                        <a:rPr lang="en-US" sz="3200" dirty="0" smtClean="0"/>
                        <a:t>Fun</a:t>
                      </a:r>
                      <a:endParaRPr lang="en-US" sz="3200" dirty="0"/>
                    </a:p>
                  </a:txBody>
                  <a:tcPr/>
                </a:tc>
                <a:tc>
                  <a:txBody>
                    <a:bodyPr/>
                    <a:lstStyle/>
                    <a:p>
                      <a:endParaRPr lang="en-US" sz="3600" dirty="0"/>
                    </a:p>
                  </a:txBody>
                  <a:tcPr/>
                </a:tc>
                <a:tc>
                  <a:txBody>
                    <a:bodyPr/>
                    <a:lstStyle/>
                    <a:p>
                      <a:r>
                        <a:rPr lang="en-US" sz="3600" dirty="0" smtClean="0"/>
                        <a:t>4.1</a:t>
                      </a:r>
                      <a:endParaRPr lang="en-US" sz="3600" dirty="0"/>
                    </a:p>
                  </a:txBody>
                  <a:tcPr/>
                </a:tc>
              </a:tr>
              <a:tr h="370840">
                <a:tc>
                  <a:txBody>
                    <a:bodyPr/>
                    <a:lstStyle/>
                    <a:p>
                      <a:r>
                        <a:rPr lang="en-US" sz="3200" dirty="0" smtClean="0"/>
                        <a:t>Unique</a:t>
                      </a:r>
                      <a:endParaRPr lang="en-US" sz="3200" dirty="0"/>
                    </a:p>
                  </a:txBody>
                  <a:tcPr/>
                </a:tc>
                <a:tc>
                  <a:txBody>
                    <a:bodyPr/>
                    <a:lstStyle/>
                    <a:p>
                      <a:endParaRPr lang="en-US" sz="3600" dirty="0"/>
                    </a:p>
                  </a:txBody>
                  <a:tcPr/>
                </a:tc>
                <a:tc>
                  <a:txBody>
                    <a:bodyPr/>
                    <a:lstStyle/>
                    <a:p>
                      <a:r>
                        <a:rPr lang="en-US" sz="3600" dirty="0" smtClean="0"/>
                        <a:t>4.0</a:t>
                      </a:r>
                      <a:endParaRPr lang="en-US" sz="3600" dirty="0"/>
                    </a:p>
                  </a:txBody>
                  <a:tcPr/>
                </a:tc>
              </a:tr>
              <a:tr h="370840">
                <a:tc>
                  <a:txBody>
                    <a:bodyPr/>
                    <a:lstStyle/>
                    <a:p>
                      <a:r>
                        <a:rPr lang="en-US" sz="3200" dirty="0" smtClean="0"/>
                        <a:t>Overall</a:t>
                      </a:r>
                      <a:endParaRPr lang="en-US" sz="3200" dirty="0"/>
                    </a:p>
                  </a:txBody>
                  <a:tcPr/>
                </a:tc>
                <a:tc>
                  <a:txBody>
                    <a:bodyPr/>
                    <a:lstStyle/>
                    <a:p>
                      <a:endParaRPr lang="en-US" sz="3600" dirty="0"/>
                    </a:p>
                  </a:txBody>
                  <a:tcPr/>
                </a:tc>
                <a:tc>
                  <a:txBody>
                    <a:bodyPr/>
                    <a:lstStyle/>
                    <a:p>
                      <a:r>
                        <a:rPr lang="en-US" sz="3600" dirty="0" smtClean="0"/>
                        <a:t>4.0</a:t>
                      </a:r>
                      <a:endParaRPr lang="en-US" sz="3600" dirty="0"/>
                    </a:p>
                  </a:txBody>
                  <a:tcPr/>
                </a:tc>
              </a:tr>
            </a:tbl>
          </a:graphicData>
        </a:graphic>
      </p:graphicFrame>
      <p:grpSp>
        <p:nvGrpSpPr>
          <p:cNvPr id="401" name="Group 400"/>
          <p:cNvGrpSpPr/>
          <p:nvPr/>
        </p:nvGrpSpPr>
        <p:grpSpPr>
          <a:xfrm>
            <a:off x="6849100" y="27126245"/>
            <a:ext cx="2019298" cy="481496"/>
            <a:chOff x="7459544" y="7619229"/>
            <a:chExt cx="2019298" cy="481496"/>
          </a:xfrm>
        </p:grpSpPr>
        <p:pic>
          <p:nvPicPr>
            <p:cNvPr id="40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59544" y="761971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0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59606" y="761971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04"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78718" y="7619711"/>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05"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978780" y="7619229"/>
              <a:ext cx="500062" cy="481013"/>
            </a:xfrm>
            <a:prstGeom prst="rect">
              <a:avLst/>
            </a:prstGeom>
            <a:noFill/>
            <a:extLst>
              <a:ext uri="{909E8E84-426E-40DD-AFC4-6F175D3DCCD1}">
                <a14:hiddenFill xmlns:a14="http://schemas.microsoft.com/office/drawing/2010/main">
                  <a:solidFill>
                    <a:srgbClr val="FFFFFF"/>
                  </a:solidFill>
                </a14:hiddenFill>
              </a:ext>
            </a:extLst>
          </p:spPr>
        </p:pic>
      </p:grpSp>
      <p:sp>
        <p:nvSpPr>
          <p:cNvPr id="425" name="TextBox 424"/>
          <p:cNvSpPr txBox="1"/>
          <p:nvPr/>
        </p:nvSpPr>
        <p:spPr>
          <a:xfrm>
            <a:off x="4752865" y="24441245"/>
            <a:ext cx="4309628" cy="707886"/>
          </a:xfrm>
          <a:prstGeom prst="rect">
            <a:avLst/>
          </a:prstGeom>
          <a:noFill/>
        </p:spPr>
        <p:txBody>
          <a:bodyPr wrap="square" rtlCol="0">
            <a:spAutoFit/>
          </a:bodyPr>
          <a:lstStyle/>
          <a:p>
            <a:r>
              <a:rPr lang="en-US" sz="4000" i="1" u="sng" dirty="0" smtClean="0"/>
              <a:t>Feedback:</a:t>
            </a:r>
            <a:endParaRPr lang="en-US" sz="4000" i="1" u="sng" dirty="0"/>
          </a:p>
        </p:txBody>
      </p:sp>
      <p:graphicFrame>
        <p:nvGraphicFramePr>
          <p:cNvPr id="426" name="Table 425"/>
          <p:cNvGraphicFramePr>
            <a:graphicFrameLocks noGrp="1"/>
          </p:cNvGraphicFramePr>
          <p:nvPr>
            <p:extLst>
              <p:ext uri="{D42A27DB-BD31-4B8C-83A1-F6EECF244321}">
                <p14:modId xmlns:p14="http://schemas.microsoft.com/office/powerpoint/2010/main" val="1686943065"/>
              </p:ext>
            </p:extLst>
          </p:nvPr>
        </p:nvGraphicFramePr>
        <p:xfrm>
          <a:off x="33258096" y="4550288"/>
          <a:ext cx="5365516" cy="3779520"/>
        </p:xfrm>
        <a:graphic>
          <a:graphicData uri="http://schemas.openxmlformats.org/drawingml/2006/table">
            <a:tbl>
              <a:tblPr firstRow="1" bandRow="1">
                <a:tableStyleId>{5C22544A-7EE6-4342-B048-85BDC9FD1C3A}</a:tableStyleId>
              </a:tblPr>
              <a:tblGrid>
                <a:gridCol w="1850004"/>
                <a:gridCol w="2677312"/>
                <a:gridCol w="838200"/>
              </a:tblGrid>
              <a:tr h="370840">
                <a:tc>
                  <a:txBody>
                    <a:bodyPr/>
                    <a:lstStyle/>
                    <a:p>
                      <a:r>
                        <a:rPr lang="en-US" sz="3200" dirty="0" smtClean="0"/>
                        <a:t>Category</a:t>
                      </a:r>
                      <a:endParaRPr lang="en-US" sz="3200" dirty="0"/>
                    </a:p>
                  </a:txBody>
                  <a:tcPr/>
                </a:tc>
                <a:tc>
                  <a:txBody>
                    <a:bodyPr/>
                    <a:lstStyle/>
                    <a:p>
                      <a:r>
                        <a:rPr lang="en-US" sz="3200" dirty="0" smtClean="0"/>
                        <a:t>Ratings</a:t>
                      </a:r>
                      <a:endParaRPr lang="en-US" sz="3200" dirty="0"/>
                    </a:p>
                  </a:txBody>
                  <a:tcPr/>
                </a:tc>
                <a:tc>
                  <a:txBody>
                    <a:bodyPr/>
                    <a:lstStyle/>
                    <a:p>
                      <a:r>
                        <a:rPr lang="en-US" sz="3200" dirty="0" err="1" smtClean="0"/>
                        <a:t>Avg</a:t>
                      </a:r>
                      <a:endParaRPr lang="en-US" sz="3200" dirty="0"/>
                    </a:p>
                  </a:txBody>
                  <a:tcPr/>
                </a:tc>
              </a:tr>
              <a:tr h="370840">
                <a:tc>
                  <a:txBody>
                    <a:bodyPr/>
                    <a:lstStyle/>
                    <a:p>
                      <a:r>
                        <a:rPr lang="en-US" sz="3200" dirty="0" smtClean="0"/>
                        <a:t>Challenge</a:t>
                      </a:r>
                      <a:endParaRPr lang="en-US" sz="3200" dirty="0"/>
                    </a:p>
                  </a:txBody>
                  <a:tcPr/>
                </a:tc>
                <a:tc>
                  <a:txBody>
                    <a:bodyPr/>
                    <a:lstStyle/>
                    <a:p>
                      <a:endParaRPr lang="en-US" sz="3600" dirty="0"/>
                    </a:p>
                  </a:txBody>
                  <a:tcPr/>
                </a:tc>
                <a:tc>
                  <a:txBody>
                    <a:bodyPr/>
                    <a:lstStyle/>
                    <a:p>
                      <a:r>
                        <a:rPr lang="en-US" sz="3600" dirty="0" smtClean="0"/>
                        <a:t>4.3</a:t>
                      </a:r>
                      <a:endParaRPr lang="en-US" sz="3600" dirty="0"/>
                    </a:p>
                  </a:txBody>
                  <a:tcPr/>
                </a:tc>
              </a:tr>
              <a:tr h="370840">
                <a:tc>
                  <a:txBody>
                    <a:bodyPr/>
                    <a:lstStyle/>
                    <a:p>
                      <a:r>
                        <a:rPr lang="en-US" sz="3200" dirty="0" smtClean="0"/>
                        <a:t>Intuitive</a:t>
                      </a:r>
                    </a:p>
                  </a:txBody>
                  <a:tcPr/>
                </a:tc>
                <a:tc>
                  <a:txBody>
                    <a:bodyPr/>
                    <a:lstStyle/>
                    <a:p>
                      <a:endParaRPr lang="en-US" sz="3600" dirty="0"/>
                    </a:p>
                  </a:txBody>
                  <a:tcPr/>
                </a:tc>
                <a:tc>
                  <a:txBody>
                    <a:bodyPr/>
                    <a:lstStyle/>
                    <a:p>
                      <a:r>
                        <a:rPr lang="en-US" sz="3600" dirty="0" smtClean="0"/>
                        <a:t>3.1</a:t>
                      </a:r>
                      <a:endParaRPr lang="en-US" sz="3600" dirty="0"/>
                    </a:p>
                  </a:txBody>
                  <a:tcPr/>
                </a:tc>
              </a:tr>
              <a:tr h="370840">
                <a:tc>
                  <a:txBody>
                    <a:bodyPr/>
                    <a:lstStyle/>
                    <a:p>
                      <a:r>
                        <a:rPr lang="en-US" sz="3200" dirty="0" smtClean="0"/>
                        <a:t>Fun</a:t>
                      </a:r>
                      <a:endParaRPr lang="en-US" sz="3200" dirty="0"/>
                    </a:p>
                  </a:txBody>
                  <a:tcPr/>
                </a:tc>
                <a:tc>
                  <a:txBody>
                    <a:bodyPr/>
                    <a:lstStyle/>
                    <a:p>
                      <a:endParaRPr lang="en-US" sz="3600" dirty="0"/>
                    </a:p>
                  </a:txBody>
                  <a:tcPr/>
                </a:tc>
                <a:tc>
                  <a:txBody>
                    <a:bodyPr/>
                    <a:lstStyle/>
                    <a:p>
                      <a:r>
                        <a:rPr lang="en-US" sz="3600" dirty="0" smtClean="0"/>
                        <a:t>3.9</a:t>
                      </a:r>
                      <a:endParaRPr lang="en-US" sz="3600" dirty="0"/>
                    </a:p>
                  </a:txBody>
                  <a:tcPr/>
                </a:tc>
              </a:tr>
              <a:tr h="370840">
                <a:tc>
                  <a:txBody>
                    <a:bodyPr/>
                    <a:lstStyle/>
                    <a:p>
                      <a:r>
                        <a:rPr lang="en-US" sz="3200" dirty="0" smtClean="0"/>
                        <a:t>Unique</a:t>
                      </a:r>
                      <a:endParaRPr lang="en-US" sz="3200" dirty="0"/>
                    </a:p>
                  </a:txBody>
                  <a:tcPr/>
                </a:tc>
                <a:tc>
                  <a:txBody>
                    <a:bodyPr/>
                    <a:lstStyle/>
                    <a:p>
                      <a:endParaRPr lang="en-US" sz="3600" dirty="0"/>
                    </a:p>
                  </a:txBody>
                  <a:tcPr/>
                </a:tc>
                <a:tc>
                  <a:txBody>
                    <a:bodyPr/>
                    <a:lstStyle/>
                    <a:p>
                      <a:r>
                        <a:rPr lang="en-US" sz="3600" dirty="0" smtClean="0"/>
                        <a:t>4.3</a:t>
                      </a:r>
                      <a:endParaRPr lang="en-US" sz="3600" dirty="0"/>
                    </a:p>
                  </a:txBody>
                  <a:tcPr/>
                </a:tc>
              </a:tr>
              <a:tr h="370840">
                <a:tc>
                  <a:txBody>
                    <a:bodyPr/>
                    <a:lstStyle/>
                    <a:p>
                      <a:r>
                        <a:rPr lang="en-US" sz="3200" dirty="0" smtClean="0"/>
                        <a:t>Overall</a:t>
                      </a:r>
                      <a:endParaRPr lang="en-US" sz="3200" dirty="0"/>
                    </a:p>
                  </a:txBody>
                  <a:tcPr/>
                </a:tc>
                <a:tc>
                  <a:txBody>
                    <a:bodyPr/>
                    <a:lstStyle/>
                    <a:p>
                      <a:endParaRPr lang="en-US" sz="3600" dirty="0"/>
                    </a:p>
                  </a:txBody>
                  <a:tcPr/>
                </a:tc>
                <a:tc>
                  <a:txBody>
                    <a:bodyPr/>
                    <a:lstStyle/>
                    <a:p>
                      <a:r>
                        <a:rPr lang="en-US" sz="3600" dirty="0" smtClean="0"/>
                        <a:t>3.7</a:t>
                      </a:r>
                      <a:endParaRPr lang="en-US" sz="3600" dirty="0"/>
                    </a:p>
                  </a:txBody>
                  <a:tcPr/>
                </a:tc>
              </a:tr>
            </a:tbl>
          </a:graphicData>
        </a:graphic>
      </p:graphicFrame>
      <p:grpSp>
        <p:nvGrpSpPr>
          <p:cNvPr id="436" name="Group 435"/>
          <p:cNvGrpSpPr/>
          <p:nvPr/>
        </p:nvGrpSpPr>
        <p:grpSpPr>
          <a:xfrm>
            <a:off x="35297876" y="7720207"/>
            <a:ext cx="2004351" cy="481014"/>
            <a:chOff x="7518123" y="9472806"/>
            <a:chExt cx="2004351" cy="481014"/>
          </a:xfrm>
        </p:grpSpPr>
        <p:pic>
          <p:nvPicPr>
            <p:cNvPr id="437"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18123" y="94728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38"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18185" y="94728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39"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37297" y="9472806"/>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40" name="Picture 41" descr="D:\Documents\2011-2012\Spring 2012\CIS 401\poster\Stars\75.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022411" y="9472807"/>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 name="Group 20"/>
          <p:cNvGrpSpPr/>
          <p:nvPr/>
        </p:nvGrpSpPr>
        <p:grpSpPr>
          <a:xfrm>
            <a:off x="35260972" y="5812734"/>
            <a:ext cx="1519236" cy="481014"/>
            <a:chOff x="36489960" y="7152794"/>
            <a:chExt cx="1519236" cy="481014"/>
          </a:xfrm>
        </p:grpSpPr>
        <p:pic>
          <p:nvPicPr>
            <p:cNvPr id="451"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489960" y="7152795"/>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5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990022" y="7152795"/>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5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509134" y="7152794"/>
              <a:ext cx="500062" cy="481013"/>
            </a:xfrm>
            <a:prstGeom prst="rect">
              <a:avLst/>
            </a:prstGeom>
            <a:noFill/>
            <a:extLst>
              <a:ext uri="{909E8E84-426E-40DD-AFC4-6F175D3DCCD1}">
                <a14:hiddenFill xmlns:a14="http://schemas.microsoft.com/office/drawing/2010/main">
                  <a:solidFill>
                    <a:srgbClr val="FFFFFF"/>
                  </a:solidFill>
                </a14:hiddenFill>
              </a:ext>
            </a:extLst>
          </p:spPr>
        </p:pic>
      </p:grpSp>
      <p:sp>
        <p:nvSpPr>
          <p:cNvPr id="455" name="TextBox 454"/>
          <p:cNvSpPr txBox="1"/>
          <p:nvPr/>
        </p:nvSpPr>
        <p:spPr>
          <a:xfrm>
            <a:off x="33143062" y="3825230"/>
            <a:ext cx="4309628" cy="707886"/>
          </a:xfrm>
          <a:prstGeom prst="rect">
            <a:avLst/>
          </a:prstGeom>
          <a:noFill/>
        </p:spPr>
        <p:txBody>
          <a:bodyPr wrap="square" rtlCol="0">
            <a:spAutoFit/>
          </a:bodyPr>
          <a:lstStyle/>
          <a:p>
            <a:r>
              <a:rPr lang="en-US" sz="4000" i="1" u="sng" dirty="0" smtClean="0"/>
              <a:t>Feedback:</a:t>
            </a:r>
            <a:endParaRPr lang="en-US" sz="4000" i="1" u="sng" dirty="0"/>
          </a:p>
        </p:txBody>
      </p:sp>
      <p:graphicFrame>
        <p:nvGraphicFramePr>
          <p:cNvPr id="456" name="Table 455"/>
          <p:cNvGraphicFramePr>
            <a:graphicFrameLocks noGrp="1"/>
          </p:cNvGraphicFramePr>
          <p:nvPr>
            <p:extLst>
              <p:ext uri="{D42A27DB-BD31-4B8C-83A1-F6EECF244321}">
                <p14:modId xmlns:p14="http://schemas.microsoft.com/office/powerpoint/2010/main" val="3628970980"/>
              </p:ext>
            </p:extLst>
          </p:nvPr>
        </p:nvGraphicFramePr>
        <p:xfrm>
          <a:off x="33220798" y="11215372"/>
          <a:ext cx="5382403" cy="3779520"/>
        </p:xfrm>
        <a:graphic>
          <a:graphicData uri="http://schemas.openxmlformats.org/drawingml/2006/table">
            <a:tbl>
              <a:tblPr firstRow="1" bandRow="1">
                <a:tableStyleId>{5C22544A-7EE6-4342-B048-85BDC9FD1C3A}</a:tableStyleId>
              </a:tblPr>
              <a:tblGrid>
                <a:gridCol w="1850004"/>
                <a:gridCol w="2694199"/>
                <a:gridCol w="838200"/>
              </a:tblGrid>
              <a:tr h="370840">
                <a:tc>
                  <a:txBody>
                    <a:bodyPr/>
                    <a:lstStyle/>
                    <a:p>
                      <a:r>
                        <a:rPr lang="en-US" sz="3200" dirty="0" smtClean="0"/>
                        <a:t>Category</a:t>
                      </a:r>
                      <a:endParaRPr lang="en-US" sz="3200" dirty="0"/>
                    </a:p>
                  </a:txBody>
                  <a:tcPr/>
                </a:tc>
                <a:tc>
                  <a:txBody>
                    <a:bodyPr/>
                    <a:lstStyle/>
                    <a:p>
                      <a:r>
                        <a:rPr lang="en-US" sz="3200" dirty="0" smtClean="0"/>
                        <a:t>Ratings</a:t>
                      </a:r>
                      <a:endParaRPr lang="en-US" sz="3200" dirty="0"/>
                    </a:p>
                  </a:txBody>
                  <a:tcPr/>
                </a:tc>
                <a:tc>
                  <a:txBody>
                    <a:bodyPr/>
                    <a:lstStyle/>
                    <a:p>
                      <a:r>
                        <a:rPr lang="en-US" sz="3200" dirty="0" err="1" smtClean="0"/>
                        <a:t>Avg</a:t>
                      </a:r>
                      <a:endParaRPr lang="en-US" sz="3200" dirty="0"/>
                    </a:p>
                  </a:txBody>
                  <a:tcPr/>
                </a:tc>
              </a:tr>
              <a:tr h="370840">
                <a:tc>
                  <a:txBody>
                    <a:bodyPr/>
                    <a:lstStyle/>
                    <a:p>
                      <a:r>
                        <a:rPr lang="en-US" sz="3200" dirty="0" smtClean="0"/>
                        <a:t>Challenge</a:t>
                      </a:r>
                      <a:endParaRPr lang="en-US" sz="3200" dirty="0"/>
                    </a:p>
                  </a:txBody>
                  <a:tcPr/>
                </a:tc>
                <a:tc>
                  <a:txBody>
                    <a:bodyPr/>
                    <a:lstStyle/>
                    <a:p>
                      <a:endParaRPr lang="en-US" sz="3600" dirty="0"/>
                    </a:p>
                  </a:txBody>
                  <a:tcPr/>
                </a:tc>
                <a:tc>
                  <a:txBody>
                    <a:bodyPr/>
                    <a:lstStyle/>
                    <a:p>
                      <a:r>
                        <a:rPr lang="en-US" sz="3600" dirty="0" smtClean="0"/>
                        <a:t>4.8</a:t>
                      </a:r>
                      <a:endParaRPr lang="en-US" sz="3600" dirty="0"/>
                    </a:p>
                  </a:txBody>
                  <a:tcPr/>
                </a:tc>
              </a:tr>
              <a:tr h="370840">
                <a:tc>
                  <a:txBody>
                    <a:bodyPr/>
                    <a:lstStyle/>
                    <a:p>
                      <a:r>
                        <a:rPr lang="en-US" sz="3200" dirty="0" smtClean="0"/>
                        <a:t>Intuitive</a:t>
                      </a:r>
                    </a:p>
                  </a:txBody>
                  <a:tcPr/>
                </a:tc>
                <a:tc>
                  <a:txBody>
                    <a:bodyPr/>
                    <a:lstStyle/>
                    <a:p>
                      <a:endParaRPr lang="en-US" sz="3600" dirty="0"/>
                    </a:p>
                  </a:txBody>
                  <a:tcPr/>
                </a:tc>
                <a:tc>
                  <a:txBody>
                    <a:bodyPr/>
                    <a:lstStyle/>
                    <a:p>
                      <a:r>
                        <a:rPr lang="en-US" sz="3600" dirty="0" smtClean="0"/>
                        <a:t>2.6</a:t>
                      </a:r>
                      <a:endParaRPr lang="en-US" sz="3600" dirty="0"/>
                    </a:p>
                  </a:txBody>
                  <a:tcPr/>
                </a:tc>
              </a:tr>
              <a:tr h="370840">
                <a:tc>
                  <a:txBody>
                    <a:bodyPr/>
                    <a:lstStyle/>
                    <a:p>
                      <a:r>
                        <a:rPr lang="en-US" sz="3200" dirty="0" smtClean="0"/>
                        <a:t>Fun</a:t>
                      </a:r>
                      <a:endParaRPr lang="en-US" sz="3200" dirty="0"/>
                    </a:p>
                  </a:txBody>
                  <a:tcPr/>
                </a:tc>
                <a:tc>
                  <a:txBody>
                    <a:bodyPr/>
                    <a:lstStyle/>
                    <a:p>
                      <a:endParaRPr lang="en-US" sz="3600" dirty="0"/>
                    </a:p>
                  </a:txBody>
                  <a:tcPr/>
                </a:tc>
                <a:tc>
                  <a:txBody>
                    <a:bodyPr/>
                    <a:lstStyle/>
                    <a:p>
                      <a:r>
                        <a:rPr lang="en-US" sz="3600" dirty="0" smtClean="0"/>
                        <a:t>3.2</a:t>
                      </a:r>
                      <a:endParaRPr lang="en-US" sz="3600" dirty="0"/>
                    </a:p>
                  </a:txBody>
                  <a:tcPr/>
                </a:tc>
              </a:tr>
              <a:tr h="370840">
                <a:tc>
                  <a:txBody>
                    <a:bodyPr/>
                    <a:lstStyle/>
                    <a:p>
                      <a:r>
                        <a:rPr lang="en-US" sz="3200" dirty="0" smtClean="0"/>
                        <a:t>Unique</a:t>
                      </a:r>
                      <a:endParaRPr lang="en-US" sz="3200" dirty="0"/>
                    </a:p>
                  </a:txBody>
                  <a:tcPr/>
                </a:tc>
                <a:tc>
                  <a:txBody>
                    <a:bodyPr/>
                    <a:lstStyle/>
                    <a:p>
                      <a:endParaRPr lang="en-US" sz="3600" dirty="0"/>
                    </a:p>
                  </a:txBody>
                  <a:tcPr/>
                </a:tc>
                <a:tc>
                  <a:txBody>
                    <a:bodyPr/>
                    <a:lstStyle/>
                    <a:p>
                      <a:r>
                        <a:rPr lang="en-US" sz="3600" dirty="0" smtClean="0"/>
                        <a:t>4.7</a:t>
                      </a:r>
                      <a:endParaRPr lang="en-US" sz="3600" dirty="0"/>
                    </a:p>
                  </a:txBody>
                  <a:tcPr/>
                </a:tc>
              </a:tr>
              <a:tr h="370840">
                <a:tc>
                  <a:txBody>
                    <a:bodyPr/>
                    <a:lstStyle/>
                    <a:p>
                      <a:r>
                        <a:rPr lang="en-US" sz="3200" dirty="0" smtClean="0"/>
                        <a:t>Overall</a:t>
                      </a:r>
                      <a:endParaRPr lang="en-US" sz="3200" dirty="0"/>
                    </a:p>
                  </a:txBody>
                  <a:tcPr/>
                </a:tc>
                <a:tc>
                  <a:txBody>
                    <a:bodyPr/>
                    <a:lstStyle/>
                    <a:p>
                      <a:endParaRPr lang="en-US" sz="3600" dirty="0"/>
                    </a:p>
                  </a:txBody>
                  <a:tcPr/>
                </a:tc>
                <a:tc>
                  <a:txBody>
                    <a:bodyPr/>
                    <a:lstStyle/>
                    <a:p>
                      <a:r>
                        <a:rPr lang="en-US" sz="3600" dirty="0" smtClean="0"/>
                        <a:t>3.4</a:t>
                      </a:r>
                      <a:endParaRPr lang="en-US" sz="3600" dirty="0"/>
                    </a:p>
                  </a:txBody>
                  <a:tcPr/>
                </a:tc>
              </a:tr>
            </a:tbl>
          </a:graphicData>
        </a:graphic>
      </p:graphicFrame>
      <p:sp>
        <p:nvSpPr>
          <p:cNvPr id="481" name="TextBox 480"/>
          <p:cNvSpPr txBox="1"/>
          <p:nvPr/>
        </p:nvSpPr>
        <p:spPr>
          <a:xfrm>
            <a:off x="33105764" y="10490314"/>
            <a:ext cx="4309628" cy="707886"/>
          </a:xfrm>
          <a:prstGeom prst="rect">
            <a:avLst/>
          </a:prstGeom>
          <a:noFill/>
        </p:spPr>
        <p:txBody>
          <a:bodyPr wrap="square" rtlCol="0">
            <a:spAutoFit/>
          </a:bodyPr>
          <a:lstStyle/>
          <a:p>
            <a:r>
              <a:rPr lang="en-US" sz="4000" i="1" u="sng" dirty="0" smtClean="0"/>
              <a:t>Feedback:</a:t>
            </a:r>
            <a:endParaRPr lang="en-US" sz="4000" i="1" u="sng" dirty="0"/>
          </a:p>
        </p:txBody>
      </p:sp>
      <p:graphicFrame>
        <p:nvGraphicFramePr>
          <p:cNvPr id="482" name="Table 481"/>
          <p:cNvGraphicFramePr>
            <a:graphicFrameLocks noGrp="1"/>
          </p:cNvGraphicFramePr>
          <p:nvPr>
            <p:extLst>
              <p:ext uri="{D42A27DB-BD31-4B8C-83A1-F6EECF244321}">
                <p14:modId xmlns:p14="http://schemas.microsoft.com/office/powerpoint/2010/main" val="165122401"/>
              </p:ext>
            </p:extLst>
          </p:nvPr>
        </p:nvGraphicFramePr>
        <p:xfrm>
          <a:off x="33247210" y="18132567"/>
          <a:ext cx="5376402" cy="3779520"/>
        </p:xfrm>
        <a:graphic>
          <a:graphicData uri="http://schemas.openxmlformats.org/drawingml/2006/table">
            <a:tbl>
              <a:tblPr firstRow="1" bandRow="1">
                <a:tableStyleId>{5C22544A-7EE6-4342-B048-85BDC9FD1C3A}</a:tableStyleId>
              </a:tblPr>
              <a:tblGrid>
                <a:gridCol w="1850004"/>
                <a:gridCol w="2688198"/>
                <a:gridCol w="838200"/>
              </a:tblGrid>
              <a:tr h="370840">
                <a:tc>
                  <a:txBody>
                    <a:bodyPr/>
                    <a:lstStyle/>
                    <a:p>
                      <a:r>
                        <a:rPr lang="en-US" sz="3200" dirty="0" smtClean="0"/>
                        <a:t>Category</a:t>
                      </a:r>
                      <a:endParaRPr lang="en-US" sz="3200" dirty="0"/>
                    </a:p>
                  </a:txBody>
                  <a:tcPr/>
                </a:tc>
                <a:tc>
                  <a:txBody>
                    <a:bodyPr/>
                    <a:lstStyle/>
                    <a:p>
                      <a:r>
                        <a:rPr lang="en-US" sz="3200" dirty="0" smtClean="0"/>
                        <a:t>Ratings</a:t>
                      </a:r>
                      <a:endParaRPr lang="en-US" sz="3200" dirty="0"/>
                    </a:p>
                  </a:txBody>
                  <a:tcPr/>
                </a:tc>
                <a:tc>
                  <a:txBody>
                    <a:bodyPr/>
                    <a:lstStyle/>
                    <a:p>
                      <a:r>
                        <a:rPr lang="en-US" sz="3200" dirty="0" err="1" smtClean="0"/>
                        <a:t>Avg</a:t>
                      </a:r>
                      <a:endParaRPr lang="en-US" sz="3200" dirty="0"/>
                    </a:p>
                  </a:txBody>
                  <a:tcPr/>
                </a:tc>
              </a:tr>
              <a:tr h="370840">
                <a:tc>
                  <a:txBody>
                    <a:bodyPr/>
                    <a:lstStyle/>
                    <a:p>
                      <a:r>
                        <a:rPr lang="en-US" sz="3200" dirty="0" smtClean="0"/>
                        <a:t>Challenge</a:t>
                      </a:r>
                      <a:endParaRPr lang="en-US" sz="3200" dirty="0"/>
                    </a:p>
                  </a:txBody>
                  <a:tcPr/>
                </a:tc>
                <a:tc>
                  <a:txBody>
                    <a:bodyPr/>
                    <a:lstStyle/>
                    <a:p>
                      <a:endParaRPr lang="en-US" sz="3600" dirty="0"/>
                    </a:p>
                  </a:txBody>
                  <a:tcPr/>
                </a:tc>
                <a:tc>
                  <a:txBody>
                    <a:bodyPr/>
                    <a:lstStyle/>
                    <a:p>
                      <a:r>
                        <a:rPr lang="en-US" sz="3600" dirty="0" smtClean="0"/>
                        <a:t>4.6</a:t>
                      </a:r>
                      <a:endParaRPr lang="en-US" sz="3600" dirty="0"/>
                    </a:p>
                  </a:txBody>
                  <a:tcPr/>
                </a:tc>
              </a:tr>
              <a:tr h="370840">
                <a:tc>
                  <a:txBody>
                    <a:bodyPr/>
                    <a:lstStyle/>
                    <a:p>
                      <a:r>
                        <a:rPr lang="en-US" sz="3200" dirty="0" smtClean="0"/>
                        <a:t>Intuitive</a:t>
                      </a:r>
                    </a:p>
                  </a:txBody>
                  <a:tcPr/>
                </a:tc>
                <a:tc>
                  <a:txBody>
                    <a:bodyPr/>
                    <a:lstStyle/>
                    <a:p>
                      <a:endParaRPr lang="en-US" sz="3600" dirty="0"/>
                    </a:p>
                  </a:txBody>
                  <a:tcPr/>
                </a:tc>
                <a:tc>
                  <a:txBody>
                    <a:bodyPr/>
                    <a:lstStyle/>
                    <a:p>
                      <a:r>
                        <a:rPr lang="en-US" sz="3600" dirty="0" smtClean="0"/>
                        <a:t>2.8</a:t>
                      </a:r>
                      <a:endParaRPr lang="en-US" sz="3600" dirty="0"/>
                    </a:p>
                  </a:txBody>
                  <a:tcPr/>
                </a:tc>
              </a:tr>
              <a:tr h="370840">
                <a:tc>
                  <a:txBody>
                    <a:bodyPr/>
                    <a:lstStyle/>
                    <a:p>
                      <a:r>
                        <a:rPr lang="en-US" sz="3200" dirty="0" smtClean="0"/>
                        <a:t>Fun</a:t>
                      </a:r>
                      <a:endParaRPr lang="en-US" sz="3200" dirty="0"/>
                    </a:p>
                  </a:txBody>
                  <a:tcPr/>
                </a:tc>
                <a:tc>
                  <a:txBody>
                    <a:bodyPr/>
                    <a:lstStyle/>
                    <a:p>
                      <a:endParaRPr lang="en-US" sz="3600" dirty="0"/>
                    </a:p>
                  </a:txBody>
                  <a:tcPr/>
                </a:tc>
                <a:tc>
                  <a:txBody>
                    <a:bodyPr/>
                    <a:lstStyle/>
                    <a:p>
                      <a:r>
                        <a:rPr lang="en-US" sz="3600" dirty="0" smtClean="0"/>
                        <a:t>3.2</a:t>
                      </a:r>
                      <a:endParaRPr lang="en-US" sz="3600" dirty="0"/>
                    </a:p>
                  </a:txBody>
                  <a:tcPr/>
                </a:tc>
              </a:tr>
              <a:tr h="370840">
                <a:tc>
                  <a:txBody>
                    <a:bodyPr/>
                    <a:lstStyle/>
                    <a:p>
                      <a:r>
                        <a:rPr lang="en-US" sz="3200" dirty="0" smtClean="0"/>
                        <a:t>Unique</a:t>
                      </a:r>
                      <a:endParaRPr lang="en-US" sz="3200" dirty="0"/>
                    </a:p>
                  </a:txBody>
                  <a:tcPr/>
                </a:tc>
                <a:tc>
                  <a:txBody>
                    <a:bodyPr/>
                    <a:lstStyle/>
                    <a:p>
                      <a:endParaRPr lang="en-US" sz="3600" dirty="0"/>
                    </a:p>
                  </a:txBody>
                  <a:tcPr/>
                </a:tc>
                <a:tc>
                  <a:txBody>
                    <a:bodyPr/>
                    <a:lstStyle/>
                    <a:p>
                      <a:r>
                        <a:rPr lang="en-US" sz="3600" dirty="0" smtClean="0"/>
                        <a:t>4.5</a:t>
                      </a:r>
                      <a:endParaRPr lang="en-US" sz="3600" dirty="0"/>
                    </a:p>
                  </a:txBody>
                  <a:tcPr/>
                </a:tc>
              </a:tr>
              <a:tr h="370840">
                <a:tc>
                  <a:txBody>
                    <a:bodyPr/>
                    <a:lstStyle/>
                    <a:p>
                      <a:r>
                        <a:rPr lang="en-US" sz="3200" dirty="0" smtClean="0"/>
                        <a:t>Overall</a:t>
                      </a:r>
                      <a:endParaRPr lang="en-US" sz="3200" dirty="0"/>
                    </a:p>
                  </a:txBody>
                  <a:tcPr/>
                </a:tc>
                <a:tc>
                  <a:txBody>
                    <a:bodyPr/>
                    <a:lstStyle/>
                    <a:p>
                      <a:endParaRPr lang="en-US" sz="3600" dirty="0"/>
                    </a:p>
                  </a:txBody>
                  <a:tcPr/>
                </a:tc>
                <a:tc>
                  <a:txBody>
                    <a:bodyPr/>
                    <a:lstStyle/>
                    <a:p>
                      <a:r>
                        <a:rPr lang="en-US" sz="3600" dirty="0" smtClean="0"/>
                        <a:t>3.4</a:t>
                      </a:r>
                      <a:endParaRPr lang="en-US" sz="3600" dirty="0"/>
                    </a:p>
                  </a:txBody>
                  <a:tcPr/>
                </a:tc>
              </a:tr>
            </a:tbl>
          </a:graphicData>
        </a:graphic>
      </p:graphicFrame>
      <p:grpSp>
        <p:nvGrpSpPr>
          <p:cNvPr id="493" name="Group 492"/>
          <p:cNvGrpSpPr/>
          <p:nvPr/>
        </p:nvGrpSpPr>
        <p:grpSpPr>
          <a:xfrm>
            <a:off x="35248604" y="19413871"/>
            <a:ext cx="1500187" cy="481014"/>
            <a:chOff x="7504789" y="8882848"/>
            <a:chExt cx="1500187" cy="481014"/>
          </a:xfrm>
        </p:grpSpPr>
        <p:pic>
          <p:nvPicPr>
            <p:cNvPr id="494"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04789" y="8882849"/>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95"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04851" y="8882849"/>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96" name="Picture 41" descr="D:\Documents\2011-2012\Spring 2012\CIS 401\poster\Stars\75.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504913" y="8882848"/>
              <a:ext cx="500063" cy="481013"/>
            </a:xfrm>
            <a:prstGeom prst="rect">
              <a:avLst/>
            </a:prstGeom>
            <a:noFill/>
            <a:extLst>
              <a:ext uri="{909E8E84-426E-40DD-AFC4-6F175D3DCCD1}">
                <a14:hiddenFill xmlns:a14="http://schemas.microsoft.com/office/drawing/2010/main">
                  <a:solidFill>
                    <a:srgbClr val="FFFFFF"/>
                  </a:solidFill>
                </a14:hiddenFill>
              </a:ext>
            </a:extLst>
          </p:spPr>
        </p:pic>
      </p:grpSp>
      <p:sp>
        <p:nvSpPr>
          <p:cNvPr id="507" name="TextBox 506"/>
          <p:cNvSpPr txBox="1"/>
          <p:nvPr/>
        </p:nvSpPr>
        <p:spPr>
          <a:xfrm>
            <a:off x="33132176" y="17407509"/>
            <a:ext cx="4309628" cy="707886"/>
          </a:xfrm>
          <a:prstGeom prst="rect">
            <a:avLst/>
          </a:prstGeom>
          <a:noFill/>
        </p:spPr>
        <p:txBody>
          <a:bodyPr wrap="square" rtlCol="0">
            <a:spAutoFit/>
          </a:bodyPr>
          <a:lstStyle/>
          <a:p>
            <a:r>
              <a:rPr lang="en-US" sz="4000" i="1" u="sng" dirty="0" smtClean="0"/>
              <a:t>Feedback:</a:t>
            </a:r>
            <a:endParaRPr lang="en-US" sz="4000" i="1" u="sng" dirty="0"/>
          </a:p>
        </p:txBody>
      </p:sp>
      <p:graphicFrame>
        <p:nvGraphicFramePr>
          <p:cNvPr id="508" name="Table 507"/>
          <p:cNvGraphicFramePr>
            <a:graphicFrameLocks noGrp="1"/>
          </p:cNvGraphicFramePr>
          <p:nvPr>
            <p:extLst>
              <p:ext uri="{D42A27DB-BD31-4B8C-83A1-F6EECF244321}">
                <p14:modId xmlns:p14="http://schemas.microsoft.com/office/powerpoint/2010/main" val="968599728"/>
              </p:ext>
            </p:extLst>
          </p:nvPr>
        </p:nvGraphicFramePr>
        <p:xfrm>
          <a:off x="33230323" y="25147703"/>
          <a:ext cx="5469489" cy="3779520"/>
        </p:xfrm>
        <a:graphic>
          <a:graphicData uri="http://schemas.openxmlformats.org/drawingml/2006/table">
            <a:tbl>
              <a:tblPr firstRow="1" bandRow="1">
                <a:tableStyleId>{5C22544A-7EE6-4342-B048-85BDC9FD1C3A}</a:tableStyleId>
              </a:tblPr>
              <a:tblGrid>
                <a:gridCol w="1850004"/>
                <a:gridCol w="2781285"/>
                <a:gridCol w="838200"/>
              </a:tblGrid>
              <a:tr h="370840">
                <a:tc>
                  <a:txBody>
                    <a:bodyPr/>
                    <a:lstStyle/>
                    <a:p>
                      <a:r>
                        <a:rPr lang="en-US" sz="3200" dirty="0" smtClean="0"/>
                        <a:t>Category</a:t>
                      </a:r>
                      <a:endParaRPr lang="en-US" sz="3200" dirty="0"/>
                    </a:p>
                  </a:txBody>
                  <a:tcPr/>
                </a:tc>
                <a:tc>
                  <a:txBody>
                    <a:bodyPr/>
                    <a:lstStyle/>
                    <a:p>
                      <a:r>
                        <a:rPr lang="en-US" sz="3200" dirty="0" smtClean="0"/>
                        <a:t>Ratings</a:t>
                      </a:r>
                      <a:endParaRPr lang="en-US" sz="3200" dirty="0"/>
                    </a:p>
                  </a:txBody>
                  <a:tcPr/>
                </a:tc>
                <a:tc>
                  <a:txBody>
                    <a:bodyPr/>
                    <a:lstStyle/>
                    <a:p>
                      <a:r>
                        <a:rPr lang="en-US" sz="3200" dirty="0" err="1" smtClean="0"/>
                        <a:t>Avg</a:t>
                      </a:r>
                      <a:endParaRPr lang="en-US" sz="3200" dirty="0"/>
                    </a:p>
                  </a:txBody>
                  <a:tcPr/>
                </a:tc>
              </a:tr>
              <a:tr h="370840">
                <a:tc>
                  <a:txBody>
                    <a:bodyPr/>
                    <a:lstStyle/>
                    <a:p>
                      <a:r>
                        <a:rPr lang="en-US" sz="3200" dirty="0" smtClean="0"/>
                        <a:t>Challenge</a:t>
                      </a:r>
                      <a:endParaRPr lang="en-US" sz="3200" dirty="0"/>
                    </a:p>
                  </a:txBody>
                  <a:tcPr/>
                </a:tc>
                <a:tc>
                  <a:txBody>
                    <a:bodyPr/>
                    <a:lstStyle/>
                    <a:p>
                      <a:endParaRPr lang="en-US" sz="3600" dirty="0"/>
                    </a:p>
                  </a:txBody>
                  <a:tcPr/>
                </a:tc>
                <a:tc>
                  <a:txBody>
                    <a:bodyPr/>
                    <a:lstStyle/>
                    <a:p>
                      <a:r>
                        <a:rPr lang="en-US" sz="3600" dirty="0" smtClean="0"/>
                        <a:t>3.6</a:t>
                      </a:r>
                      <a:endParaRPr lang="en-US" sz="3600" dirty="0"/>
                    </a:p>
                  </a:txBody>
                  <a:tcPr/>
                </a:tc>
              </a:tr>
              <a:tr h="370840">
                <a:tc>
                  <a:txBody>
                    <a:bodyPr/>
                    <a:lstStyle/>
                    <a:p>
                      <a:r>
                        <a:rPr lang="en-US" sz="3200" dirty="0" smtClean="0"/>
                        <a:t>Intuitive</a:t>
                      </a:r>
                    </a:p>
                  </a:txBody>
                  <a:tcPr/>
                </a:tc>
                <a:tc>
                  <a:txBody>
                    <a:bodyPr/>
                    <a:lstStyle/>
                    <a:p>
                      <a:endParaRPr lang="en-US" sz="3600" dirty="0"/>
                    </a:p>
                  </a:txBody>
                  <a:tcPr/>
                </a:tc>
                <a:tc>
                  <a:txBody>
                    <a:bodyPr/>
                    <a:lstStyle/>
                    <a:p>
                      <a:r>
                        <a:rPr lang="en-US" sz="3600" dirty="0" smtClean="0"/>
                        <a:t>4.0</a:t>
                      </a:r>
                      <a:endParaRPr lang="en-US" sz="3600" dirty="0"/>
                    </a:p>
                  </a:txBody>
                  <a:tcPr/>
                </a:tc>
              </a:tr>
              <a:tr h="370840">
                <a:tc>
                  <a:txBody>
                    <a:bodyPr/>
                    <a:lstStyle/>
                    <a:p>
                      <a:r>
                        <a:rPr lang="en-US" sz="3200" dirty="0" smtClean="0"/>
                        <a:t>Fun</a:t>
                      </a:r>
                      <a:endParaRPr lang="en-US" sz="3200" dirty="0"/>
                    </a:p>
                  </a:txBody>
                  <a:tcPr/>
                </a:tc>
                <a:tc>
                  <a:txBody>
                    <a:bodyPr/>
                    <a:lstStyle/>
                    <a:p>
                      <a:endParaRPr lang="en-US" sz="3600" dirty="0"/>
                    </a:p>
                  </a:txBody>
                  <a:tcPr/>
                </a:tc>
                <a:tc>
                  <a:txBody>
                    <a:bodyPr/>
                    <a:lstStyle/>
                    <a:p>
                      <a:r>
                        <a:rPr lang="en-US" sz="3600" dirty="0" smtClean="0"/>
                        <a:t>3.6</a:t>
                      </a:r>
                      <a:endParaRPr lang="en-US" sz="3600" dirty="0"/>
                    </a:p>
                  </a:txBody>
                  <a:tcPr/>
                </a:tc>
              </a:tr>
              <a:tr h="370840">
                <a:tc>
                  <a:txBody>
                    <a:bodyPr/>
                    <a:lstStyle/>
                    <a:p>
                      <a:r>
                        <a:rPr lang="en-US" sz="3200" dirty="0" smtClean="0"/>
                        <a:t>Unique</a:t>
                      </a:r>
                      <a:endParaRPr lang="en-US" sz="3200" dirty="0"/>
                    </a:p>
                  </a:txBody>
                  <a:tcPr/>
                </a:tc>
                <a:tc>
                  <a:txBody>
                    <a:bodyPr/>
                    <a:lstStyle/>
                    <a:p>
                      <a:endParaRPr lang="en-US" sz="3600" dirty="0"/>
                    </a:p>
                  </a:txBody>
                  <a:tcPr/>
                </a:tc>
                <a:tc>
                  <a:txBody>
                    <a:bodyPr/>
                    <a:lstStyle/>
                    <a:p>
                      <a:r>
                        <a:rPr lang="en-US" sz="3600" dirty="0" smtClean="0"/>
                        <a:t>2.8</a:t>
                      </a:r>
                      <a:endParaRPr lang="en-US" sz="3600" dirty="0"/>
                    </a:p>
                  </a:txBody>
                  <a:tcPr/>
                </a:tc>
              </a:tr>
              <a:tr h="370840">
                <a:tc>
                  <a:txBody>
                    <a:bodyPr/>
                    <a:lstStyle/>
                    <a:p>
                      <a:r>
                        <a:rPr lang="en-US" sz="3200" dirty="0" smtClean="0"/>
                        <a:t>Overall</a:t>
                      </a:r>
                      <a:endParaRPr lang="en-US" sz="3200" dirty="0"/>
                    </a:p>
                  </a:txBody>
                  <a:tcPr/>
                </a:tc>
                <a:tc>
                  <a:txBody>
                    <a:bodyPr/>
                    <a:lstStyle/>
                    <a:p>
                      <a:endParaRPr lang="en-US" sz="3600" dirty="0"/>
                    </a:p>
                  </a:txBody>
                  <a:tcPr/>
                </a:tc>
                <a:tc>
                  <a:txBody>
                    <a:bodyPr/>
                    <a:lstStyle/>
                    <a:p>
                      <a:r>
                        <a:rPr lang="en-US" sz="3600" dirty="0" smtClean="0"/>
                        <a:t>3.7</a:t>
                      </a:r>
                      <a:endParaRPr lang="en-US" sz="3600" dirty="0"/>
                    </a:p>
                  </a:txBody>
                  <a:tcPr/>
                </a:tc>
              </a:tr>
            </a:tbl>
          </a:graphicData>
        </a:graphic>
      </p:graphicFrame>
      <p:grpSp>
        <p:nvGrpSpPr>
          <p:cNvPr id="509" name="Group 508"/>
          <p:cNvGrpSpPr/>
          <p:nvPr/>
        </p:nvGrpSpPr>
        <p:grpSpPr>
          <a:xfrm>
            <a:off x="35211524" y="26464045"/>
            <a:ext cx="2019298" cy="481496"/>
            <a:chOff x="7459544" y="7619229"/>
            <a:chExt cx="2019298" cy="481496"/>
          </a:xfrm>
        </p:grpSpPr>
        <p:pic>
          <p:nvPicPr>
            <p:cNvPr id="510"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59544" y="761971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11"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59606" y="761971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1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78718" y="7619711"/>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1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978780" y="7619229"/>
              <a:ext cx="500062"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14" name="Group 513"/>
          <p:cNvGrpSpPr/>
          <p:nvPr/>
        </p:nvGrpSpPr>
        <p:grpSpPr>
          <a:xfrm>
            <a:off x="35270103" y="28317622"/>
            <a:ext cx="2004351" cy="481014"/>
            <a:chOff x="7518123" y="9472806"/>
            <a:chExt cx="2004351" cy="481014"/>
          </a:xfrm>
        </p:grpSpPr>
        <p:pic>
          <p:nvPicPr>
            <p:cNvPr id="515"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18123" y="94728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16"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18185" y="94728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17"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37297" y="9472806"/>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18" name="Picture 41" descr="D:\Documents\2011-2012\Spring 2012\CIS 401\poster\Stars\75.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022411" y="9472807"/>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19" name="Group 518"/>
          <p:cNvGrpSpPr/>
          <p:nvPr/>
        </p:nvGrpSpPr>
        <p:grpSpPr>
          <a:xfrm>
            <a:off x="35256769" y="27727664"/>
            <a:ext cx="1500187" cy="481014"/>
            <a:chOff x="7504789" y="8882848"/>
            <a:chExt cx="1500187" cy="481014"/>
          </a:xfrm>
        </p:grpSpPr>
        <p:pic>
          <p:nvPicPr>
            <p:cNvPr id="520"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04789" y="8882849"/>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21"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04851" y="8882849"/>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22" name="Picture 41" descr="D:\Documents\2011-2012\Spring 2012\CIS 401\poster\Stars\75.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504913" y="8882848"/>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23" name="Group 522"/>
          <p:cNvGrpSpPr/>
          <p:nvPr/>
        </p:nvGrpSpPr>
        <p:grpSpPr>
          <a:xfrm>
            <a:off x="35237719" y="27098422"/>
            <a:ext cx="2005487" cy="481015"/>
            <a:chOff x="7485739" y="8253606"/>
            <a:chExt cx="2005487" cy="481015"/>
          </a:xfrm>
        </p:grpSpPr>
        <p:pic>
          <p:nvPicPr>
            <p:cNvPr id="524"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85739" y="8253608"/>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25"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85801" y="8253608"/>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26"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04913" y="82536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27" name="Picture 40" descr="D:\Documents\2011-2012\Spring 2012\CIS 401\poster\Stars\50.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991163" y="8253606"/>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28" name="Group 527"/>
          <p:cNvGrpSpPr/>
          <p:nvPr/>
        </p:nvGrpSpPr>
        <p:grpSpPr>
          <a:xfrm>
            <a:off x="35211524" y="25777778"/>
            <a:ext cx="2013587" cy="485242"/>
            <a:chOff x="7459544" y="6932962"/>
            <a:chExt cx="2013587" cy="485242"/>
          </a:xfrm>
        </p:grpSpPr>
        <p:pic>
          <p:nvPicPr>
            <p:cNvPr id="529"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59544" y="693296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30"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59606" y="693296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31"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78718" y="693296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32" name="Picture 40" descr="D:\Documents\2011-2012\Spring 2012\CIS 401\poster\Stars\50.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973068" y="6937191"/>
              <a:ext cx="500063" cy="481013"/>
            </a:xfrm>
            <a:prstGeom prst="rect">
              <a:avLst/>
            </a:prstGeom>
            <a:noFill/>
            <a:extLst>
              <a:ext uri="{909E8E84-426E-40DD-AFC4-6F175D3DCCD1}">
                <a14:hiddenFill xmlns:a14="http://schemas.microsoft.com/office/drawing/2010/main">
                  <a:solidFill>
                    <a:srgbClr val="FFFFFF"/>
                  </a:solidFill>
                </a14:hiddenFill>
              </a:ext>
            </a:extLst>
          </p:spPr>
        </p:pic>
      </p:grpSp>
      <p:sp>
        <p:nvSpPr>
          <p:cNvPr id="533" name="TextBox 532"/>
          <p:cNvSpPr txBox="1"/>
          <p:nvPr/>
        </p:nvSpPr>
        <p:spPr>
          <a:xfrm>
            <a:off x="33115289" y="24422645"/>
            <a:ext cx="4309628" cy="707886"/>
          </a:xfrm>
          <a:prstGeom prst="rect">
            <a:avLst/>
          </a:prstGeom>
          <a:noFill/>
        </p:spPr>
        <p:txBody>
          <a:bodyPr wrap="square" rtlCol="0">
            <a:spAutoFit/>
          </a:bodyPr>
          <a:lstStyle/>
          <a:p>
            <a:r>
              <a:rPr lang="en-US" sz="4000" i="1" u="sng" dirty="0" smtClean="0"/>
              <a:t>Feedback:</a:t>
            </a:r>
            <a:endParaRPr lang="en-US" sz="4000" i="1" u="sng" dirty="0"/>
          </a:p>
        </p:txBody>
      </p:sp>
      <p:grpSp>
        <p:nvGrpSpPr>
          <p:cNvPr id="534" name="Group 533"/>
          <p:cNvGrpSpPr/>
          <p:nvPr/>
        </p:nvGrpSpPr>
        <p:grpSpPr>
          <a:xfrm>
            <a:off x="6849100" y="18808186"/>
            <a:ext cx="2004351" cy="481014"/>
            <a:chOff x="7518123" y="9472806"/>
            <a:chExt cx="2004351" cy="481014"/>
          </a:xfrm>
        </p:grpSpPr>
        <p:pic>
          <p:nvPicPr>
            <p:cNvPr id="535"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18123" y="94728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36"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18185" y="94728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37"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37297" y="9472806"/>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38" name="Picture 41" descr="D:\Documents\2011-2012\Spring 2012\CIS 401\poster\Stars\75.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022411" y="9472807"/>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39" name="Group 538"/>
          <p:cNvGrpSpPr/>
          <p:nvPr/>
        </p:nvGrpSpPr>
        <p:grpSpPr>
          <a:xfrm>
            <a:off x="6887317" y="20766164"/>
            <a:ext cx="2004351" cy="481014"/>
            <a:chOff x="7518123" y="9472806"/>
            <a:chExt cx="2004351" cy="481014"/>
          </a:xfrm>
        </p:grpSpPr>
        <p:pic>
          <p:nvPicPr>
            <p:cNvPr id="540"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18123" y="94728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41"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18185" y="94728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4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37297" y="9472806"/>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43" name="Picture 41" descr="D:\Documents\2011-2012\Spring 2012\CIS 401\poster\Stars\75.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022411" y="9472807"/>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44" name="Group 543"/>
          <p:cNvGrpSpPr/>
          <p:nvPr/>
        </p:nvGrpSpPr>
        <p:grpSpPr>
          <a:xfrm>
            <a:off x="6872675" y="21356124"/>
            <a:ext cx="2005487" cy="481015"/>
            <a:chOff x="7485739" y="8253606"/>
            <a:chExt cx="2005487" cy="481015"/>
          </a:xfrm>
        </p:grpSpPr>
        <p:pic>
          <p:nvPicPr>
            <p:cNvPr id="545"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85739" y="8253608"/>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46"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85801" y="8253608"/>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47"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04913" y="82536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48" name="Picture 40" descr="D:\Documents\2011-2012\Spring 2012\CIS 401\poster\Stars\50.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991163" y="8253606"/>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8" name="Group 17"/>
          <p:cNvGrpSpPr/>
          <p:nvPr/>
        </p:nvGrpSpPr>
        <p:grpSpPr>
          <a:xfrm>
            <a:off x="6849100" y="25830931"/>
            <a:ext cx="2490163" cy="481497"/>
            <a:chOff x="7382500" y="26331352"/>
            <a:chExt cx="2490163" cy="481497"/>
          </a:xfrm>
        </p:grpSpPr>
        <p:pic>
          <p:nvPicPr>
            <p:cNvPr id="550"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82500" y="26331836"/>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51"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882562" y="26331836"/>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5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01674" y="26331835"/>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5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901736" y="2633135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54" name="Picture 40" descr="D:\Documents\2011-2012\Spring 2012\CIS 401\poster\Stars\50.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372600" y="26331352"/>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55" name="Group 554"/>
          <p:cNvGrpSpPr/>
          <p:nvPr/>
        </p:nvGrpSpPr>
        <p:grpSpPr>
          <a:xfrm>
            <a:off x="6880136" y="12588067"/>
            <a:ext cx="2004351" cy="481014"/>
            <a:chOff x="7518123" y="9472806"/>
            <a:chExt cx="2004351" cy="481014"/>
          </a:xfrm>
        </p:grpSpPr>
        <p:pic>
          <p:nvPicPr>
            <p:cNvPr id="556"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18123" y="94728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57"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18185" y="94728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58"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37297" y="9472806"/>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59" name="Picture 41" descr="D:\Documents\2011-2012\Spring 2012\CIS 401\poster\Stars\75.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022411" y="9472807"/>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60" name="Group 559"/>
          <p:cNvGrpSpPr/>
          <p:nvPr/>
        </p:nvGrpSpPr>
        <p:grpSpPr>
          <a:xfrm>
            <a:off x="6839575" y="14479158"/>
            <a:ext cx="2019298" cy="481496"/>
            <a:chOff x="7459544" y="7619229"/>
            <a:chExt cx="2019298" cy="481496"/>
          </a:xfrm>
        </p:grpSpPr>
        <p:pic>
          <p:nvPicPr>
            <p:cNvPr id="561"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59544" y="761971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6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59606" y="761971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6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78718" y="7619711"/>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64"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978780" y="7619229"/>
              <a:ext cx="500062"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65" name="Group 564"/>
          <p:cNvGrpSpPr/>
          <p:nvPr/>
        </p:nvGrpSpPr>
        <p:grpSpPr>
          <a:xfrm>
            <a:off x="6859986" y="13867120"/>
            <a:ext cx="2013587" cy="485242"/>
            <a:chOff x="7459544" y="6932962"/>
            <a:chExt cx="2013587" cy="485242"/>
          </a:xfrm>
        </p:grpSpPr>
        <p:pic>
          <p:nvPicPr>
            <p:cNvPr id="566"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59544" y="693296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67"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59606" y="693296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68"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78718" y="693296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69" name="Picture 40" descr="D:\Documents\2011-2012\Spring 2012\CIS 401\poster\Stars\50.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973068" y="6937191"/>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71" name="Group 570"/>
          <p:cNvGrpSpPr/>
          <p:nvPr/>
        </p:nvGrpSpPr>
        <p:grpSpPr>
          <a:xfrm>
            <a:off x="6852071" y="26450565"/>
            <a:ext cx="2004351" cy="481014"/>
            <a:chOff x="7518123" y="9472806"/>
            <a:chExt cx="2004351" cy="481014"/>
          </a:xfrm>
        </p:grpSpPr>
        <p:pic>
          <p:nvPicPr>
            <p:cNvPr id="57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18123" y="94728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7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18185" y="9472807"/>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74"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37297" y="9472806"/>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75" name="Picture 41" descr="D:\Documents\2011-2012\Spring 2012\CIS 401\poster\Stars\75.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022411" y="9472807"/>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76" name="Group 575"/>
          <p:cNvGrpSpPr/>
          <p:nvPr/>
        </p:nvGrpSpPr>
        <p:grpSpPr>
          <a:xfrm>
            <a:off x="6826671" y="27759658"/>
            <a:ext cx="2019298" cy="481496"/>
            <a:chOff x="7459544" y="7619229"/>
            <a:chExt cx="2019298" cy="481496"/>
          </a:xfrm>
        </p:grpSpPr>
        <p:pic>
          <p:nvPicPr>
            <p:cNvPr id="577"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59544" y="761971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78"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59606" y="761971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79"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78718" y="7619711"/>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80"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978780" y="7619229"/>
              <a:ext cx="500062"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81" name="Group 580"/>
          <p:cNvGrpSpPr/>
          <p:nvPr/>
        </p:nvGrpSpPr>
        <p:grpSpPr>
          <a:xfrm>
            <a:off x="6826671" y="28370776"/>
            <a:ext cx="2019298" cy="481496"/>
            <a:chOff x="7459544" y="7619229"/>
            <a:chExt cx="2019298" cy="481496"/>
          </a:xfrm>
        </p:grpSpPr>
        <p:pic>
          <p:nvPicPr>
            <p:cNvPr id="58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59544" y="761971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8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59606" y="761971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84"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478718" y="7619711"/>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85"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978780" y="7619229"/>
              <a:ext cx="500062"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 name="Group 19"/>
          <p:cNvGrpSpPr/>
          <p:nvPr/>
        </p:nvGrpSpPr>
        <p:grpSpPr>
          <a:xfrm>
            <a:off x="35258130" y="5174609"/>
            <a:ext cx="2561180" cy="485725"/>
            <a:chOff x="36487118" y="6418709"/>
            <a:chExt cx="2561180" cy="485725"/>
          </a:xfrm>
        </p:grpSpPr>
        <p:pic>
          <p:nvPicPr>
            <p:cNvPr id="43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487118" y="641919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3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987180" y="641919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34"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506292" y="6419191"/>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35"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006354" y="6418709"/>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86" name="Picture 39" descr="D:\Documents\2011-2012\Spring 2012\CIS 401\poster\Stars\25.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548235" y="6423421"/>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89" name="Group 588"/>
          <p:cNvGrpSpPr/>
          <p:nvPr/>
        </p:nvGrpSpPr>
        <p:grpSpPr>
          <a:xfrm>
            <a:off x="35297876" y="7095213"/>
            <a:ext cx="2561180" cy="485725"/>
            <a:chOff x="36487118" y="6418709"/>
            <a:chExt cx="2561180" cy="485725"/>
          </a:xfrm>
        </p:grpSpPr>
        <p:pic>
          <p:nvPicPr>
            <p:cNvPr id="590"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487118" y="641919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91"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987180" y="641919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9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506292" y="6419191"/>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9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006354" y="6418709"/>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94" name="Picture 39" descr="D:\Documents\2011-2012\Spring 2012\CIS 401\poster\Stars\25.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548235" y="6423421"/>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1" name="Group 30"/>
          <p:cNvGrpSpPr/>
          <p:nvPr/>
        </p:nvGrpSpPr>
        <p:grpSpPr>
          <a:xfrm>
            <a:off x="35288770" y="6474718"/>
            <a:ext cx="2030477" cy="481016"/>
            <a:chOff x="36517758" y="7773171"/>
            <a:chExt cx="2030477" cy="481016"/>
          </a:xfrm>
        </p:grpSpPr>
        <p:pic>
          <p:nvPicPr>
            <p:cNvPr id="597"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517758" y="7773174"/>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98"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017820" y="7773174"/>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99"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536932" y="777317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00"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048173" y="7773171"/>
              <a:ext cx="500062"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2" name="Group 31"/>
          <p:cNvGrpSpPr/>
          <p:nvPr/>
        </p:nvGrpSpPr>
        <p:grpSpPr>
          <a:xfrm>
            <a:off x="35201999" y="11807494"/>
            <a:ext cx="2540562" cy="488641"/>
            <a:chOff x="36451398" y="12859465"/>
            <a:chExt cx="2540562" cy="488641"/>
          </a:xfrm>
        </p:grpSpPr>
        <p:pic>
          <p:nvPicPr>
            <p:cNvPr id="458"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451398" y="1286709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59"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951460" y="1286709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60"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470572" y="1286709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61"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970634" y="12866610"/>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02" name="Picture 41" descr="D:\Documents\2011-2012\Spring 2012\CIS 401\poster\Stars\75.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8491897" y="12859465"/>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6" name="Group 35"/>
          <p:cNvGrpSpPr/>
          <p:nvPr/>
        </p:nvGrpSpPr>
        <p:grpSpPr>
          <a:xfrm>
            <a:off x="35246124" y="12484403"/>
            <a:ext cx="1520642" cy="490328"/>
            <a:chOff x="36495523" y="13536374"/>
            <a:chExt cx="1520642" cy="490328"/>
          </a:xfrm>
        </p:grpSpPr>
        <p:pic>
          <p:nvPicPr>
            <p:cNvPr id="605"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495523" y="13536374"/>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06"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995585" y="13536374"/>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29" name="Picture 40" descr="D:\Documents\2011-2012\Spring 2012\CIS 401\poster\Stars\50.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516102" y="13545689"/>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4" name="Group 33"/>
          <p:cNvGrpSpPr/>
          <p:nvPr/>
        </p:nvGrpSpPr>
        <p:grpSpPr>
          <a:xfrm>
            <a:off x="35228194" y="13149628"/>
            <a:ext cx="2027463" cy="497478"/>
            <a:chOff x="36477593" y="14201599"/>
            <a:chExt cx="2027463" cy="497478"/>
          </a:xfrm>
        </p:grpSpPr>
        <p:pic>
          <p:nvPicPr>
            <p:cNvPr id="47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477593" y="14218064"/>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7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977655" y="14218064"/>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74"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496767" y="1421806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28" name="Picture 39" descr="D:\Documents\2011-2012\Spring 2012\CIS 401\poster\Stars\25.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004993" y="14201599"/>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10" name="Group 609"/>
          <p:cNvGrpSpPr/>
          <p:nvPr/>
        </p:nvGrpSpPr>
        <p:grpSpPr>
          <a:xfrm>
            <a:off x="35230803" y="13765142"/>
            <a:ext cx="2540562" cy="488641"/>
            <a:chOff x="36451398" y="12859465"/>
            <a:chExt cx="2540562" cy="488641"/>
          </a:xfrm>
        </p:grpSpPr>
        <p:pic>
          <p:nvPicPr>
            <p:cNvPr id="611"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451398" y="1286709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1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951460" y="1286709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1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470572" y="1286709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14"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970634" y="12866610"/>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15" name="Picture 41" descr="D:\Documents\2011-2012\Spring 2012\CIS 401\poster\Stars\75.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8491897" y="12859465"/>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5" name="Group 34"/>
          <p:cNvGrpSpPr/>
          <p:nvPr/>
        </p:nvGrpSpPr>
        <p:grpSpPr>
          <a:xfrm>
            <a:off x="35260578" y="14385291"/>
            <a:ext cx="2027080" cy="481014"/>
            <a:chOff x="36509977" y="15437262"/>
            <a:chExt cx="2027080" cy="481014"/>
          </a:xfrm>
        </p:grpSpPr>
        <p:pic>
          <p:nvPicPr>
            <p:cNvPr id="46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509977" y="1543726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64"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010039" y="1543726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465"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529151" y="1543726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16" name="Picture 40" descr="D:\Documents\2011-2012\Spring 2012\CIS 401\poster\Stars\50.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036994" y="15437263"/>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7" name="Group 36"/>
          <p:cNvGrpSpPr/>
          <p:nvPr/>
        </p:nvGrpSpPr>
        <p:grpSpPr>
          <a:xfrm>
            <a:off x="35228411" y="18762642"/>
            <a:ext cx="2534560" cy="485242"/>
            <a:chOff x="36457399" y="19545300"/>
            <a:chExt cx="2534560" cy="485242"/>
          </a:xfrm>
        </p:grpSpPr>
        <p:pic>
          <p:nvPicPr>
            <p:cNvPr id="50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457399" y="19545301"/>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04"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957461" y="19545301"/>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05"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476573" y="19545300"/>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506" name="Picture 40" descr="D:\Documents\2011-2012\Spring 2012\CIS 401\poster\Stars\50.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491896" y="19549529"/>
              <a:ext cx="500063" cy="481013"/>
            </a:xfrm>
            <a:prstGeom prst="rect">
              <a:avLst/>
            </a:prstGeom>
            <a:noFill/>
            <a:extLst>
              <a:ext uri="{909E8E84-426E-40DD-AFC4-6F175D3DCCD1}">
                <a14:hiddenFill xmlns:a14="http://schemas.microsoft.com/office/drawing/2010/main">
                  <a:solidFill>
                    <a:srgbClr val="FFFFFF"/>
                  </a:solidFill>
                </a14:hiddenFill>
              </a:ext>
            </a:extLst>
          </p:spPr>
        </p:pic>
        <p:pic>
          <p:nvPicPr>
            <p:cNvPr id="619"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985872" y="19549529"/>
              <a:ext cx="500062"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21" name="Group 620"/>
          <p:cNvGrpSpPr/>
          <p:nvPr/>
        </p:nvGrpSpPr>
        <p:grpSpPr>
          <a:xfrm>
            <a:off x="35248605" y="20048251"/>
            <a:ext cx="2027463" cy="497478"/>
            <a:chOff x="36477593" y="14201599"/>
            <a:chExt cx="2027463" cy="497478"/>
          </a:xfrm>
        </p:grpSpPr>
        <p:pic>
          <p:nvPicPr>
            <p:cNvPr id="622"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477593" y="14218064"/>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2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977655" y="14218064"/>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24"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496767" y="1421806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25" name="Picture 39" descr="D:\Documents\2011-2012\Spring 2012\CIS 401\poster\Stars\25.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004993" y="14201599"/>
              <a:ext cx="500063"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26" name="Group 625"/>
          <p:cNvGrpSpPr/>
          <p:nvPr/>
        </p:nvGrpSpPr>
        <p:grpSpPr>
          <a:xfrm>
            <a:off x="35239644" y="20712528"/>
            <a:ext cx="2534560" cy="485242"/>
            <a:chOff x="36457399" y="19545300"/>
            <a:chExt cx="2534560" cy="485242"/>
          </a:xfrm>
        </p:grpSpPr>
        <p:pic>
          <p:nvPicPr>
            <p:cNvPr id="627"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457399" y="19545301"/>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28"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957461" y="19545301"/>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29"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476573" y="19545300"/>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30" name="Picture 40" descr="D:\Documents\2011-2012\Spring 2012\CIS 401\poster\Stars\50.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491896" y="19549529"/>
              <a:ext cx="500063" cy="481013"/>
            </a:xfrm>
            <a:prstGeom prst="rect">
              <a:avLst/>
            </a:prstGeom>
            <a:noFill/>
            <a:extLst>
              <a:ext uri="{909E8E84-426E-40DD-AFC4-6F175D3DCCD1}">
                <a14:hiddenFill xmlns:a14="http://schemas.microsoft.com/office/drawing/2010/main">
                  <a:solidFill>
                    <a:srgbClr val="FFFFFF"/>
                  </a:solidFill>
                </a14:hiddenFill>
              </a:ext>
            </a:extLst>
          </p:spPr>
        </p:pic>
        <p:pic>
          <p:nvPicPr>
            <p:cNvPr id="631"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985872" y="19549529"/>
              <a:ext cx="500062" cy="4810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32" name="Group 631"/>
          <p:cNvGrpSpPr/>
          <p:nvPr/>
        </p:nvGrpSpPr>
        <p:grpSpPr>
          <a:xfrm>
            <a:off x="35229866" y="21302489"/>
            <a:ext cx="2027080" cy="481014"/>
            <a:chOff x="36509977" y="15437262"/>
            <a:chExt cx="2027080" cy="481014"/>
          </a:xfrm>
        </p:grpSpPr>
        <p:pic>
          <p:nvPicPr>
            <p:cNvPr id="633"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509977" y="1543726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34"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010039" y="15437263"/>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35" name="Picture 37" descr="D:\Documents\2011-2012\Spring 2012\CIS 401\poster\Stars\100.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529151" y="15437262"/>
              <a:ext cx="500062" cy="481013"/>
            </a:xfrm>
            <a:prstGeom prst="rect">
              <a:avLst/>
            </a:prstGeom>
            <a:noFill/>
            <a:extLst>
              <a:ext uri="{909E8E84-426E-40DD-AFC4-6F175D3DCCD1}">
                <a14:hiddenFill xmlns:a14="http://schemas.microsoft.com/office/drawing/2010/main">
                  <a:solidFill>
                    <a:srgbClr val="FFFFFF"/>
                  </a:solidFill>
                </a14:hiddenFill>
              </a:ext>
            </a:extLst>
          </p:spPr>
        </p:pic>
        <p:pic>
          <p:nvPicPr>
            <p:cNvPr id="636" name="Picture 40" descr="D:\Documents\2011-2012\Spring 2012\CIS 401\poster\Stars\50.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036994" y="15437263"/>
              <a:ext cx="500063" cy="481013"/>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49" name="Chart 648" title="Design 1 Accuracy Chart"/>
          <p:cNvGraphicFramePr>
            <a:graphicFrameLocks/>
          </p:cNvGraphicFramePr>
          <p:nvPr>
            <p:extLst>
              <p:ext uri="{D42A27DB-BD31-4B8C-83A1-F6EECF244321}">
                <p14:modId xmlns:p14="http://schemas.microsoft.com/office/powerpoint/2010/main" val="1875786841"/>
              </p:ext>
            </p:extLst>
          </p:nvPr>
        </p:nvGraphicFramePr>
        <p:xfrm>
          <a:off x="9918465" y="10581251"/>
          <a:ext cx="4657725" cy="4838700"/>
        </p:xfrm>
        <a:graphic>
          <a:graphicData uri="http://schemas.openxmlformats.org/drawingml/2006/chart">
            <c:chart xmlns:c="http://schemas.openxmlformats.org/drawingml/2006/chart" xmlns:r="http://schemas.openxmlformats.org/officeDocument/2006/relationships" r:id="rId17"/>
          </a:graphicData>
        </a:graphic>
      </p:graphicFrame>
      <p:graphicFrame>
        <p:nvGraphicFramePr>
          <p:cNvPr id="650" name="Chart 649" title="Design 1 Accuracy Chart"/>
          <p:cNvGraphicFramePr>
            <a:graphicFrameLocks/>
          </p:cNvGraphicFramePr>
          <p:nvPr>
            <p:extLst>
              <p:ext uri="{D42A27DB-BD31-4B8C-83A1-F6EECF244321}">
                <p14:modId xmlns:p14="http://schemas.microsoft.com/office/powerpoint/2010/main" val="714298305"/>
              </p:ext>
            </p:extLst>
          </p:nvPr>
        </p:nvGraphicFramePr>
        <p:xfrm>
          <a:off x="9994665" y="3843830"/>
          <a:ext cx="4657725" cy="4838700"/>
        </p:xfrm>
        <a:graphic>
          <a:graphicData uri="http://schemas.openxmlformats.org/drawingml/2006/chart">
            <c:chart xmlns:c="http://schemas.openxmlformats.org/drawingml/2006/chart" xmlns:r="http://schemas.openxmlformats.org/officeDocument/2006/relationships" r:id="rId18"/>
          </a:graphicData>
        </a:graphic>
      </p:graphicFrame>
      <p:graphicFrame>
        <p:nvGraphicFramePr>
          <p:cNvPr id="651" name="Chart 650" title="Design 1 Accuracy Chart"/>
          <p:cNvGraphicFramePr>
            <a:graphicFrameLocks/>
          </p:cNvGraphicFramePr>
          <p:nvPr>
            <p:extLst>
              <p:ext uri="{D42A27DB-BD31-4B8C-83A1-F6EECF244321}">
                <p14:modId xmlns:p14="http://schemas.microsoft.com/office/powerpoint/2010/main" val="3925595424"/>
              </p:ext>
            </p:extLst>
          </p:nvPr>
        </p:nvGraphicFramePr>
        <p:xfrm>
          <a:off x="9918465" y="17426109"/>
          <a:ext cx="4657725" cy="4838700"/>
        </p:xfrm>
        <a:graphic>
          <a:graphicData uri="http://schemas.openxmlformats.org/drawingml/2006/chart">
            <c:chart xmlns:c="http://schemas.openxmlformats.org/drawingml/2006/chart" xmlns:r="http://schemas.openxmlformats.org/officeDocument/2006/relationships" r:id="rId19"/>
          </a:graphicData>
        </a:graphic>
      </p:graphicFrame>
      <p:graphicFrame>
        <p:nvGraphicFramePr>
          <p:cNvPr id="652" name="Chart 651" title="Design 1 Accuracy Chart"/>
          <p:cNvGraphicFramePr>
            <a:graphicFrameLocks/>
          </p:cNvGraphicFramePr>
          <p:nvPr>
            <p:extLst>
              <p:ext uri="{D42A27DB-BD31-4B8C-83A1-F6EECF244321}">
                <p14:modId xmlns:p14="http://schemas.microsoft.com/office/powerpoint/2010/main" val="2847864227"/>
              </p:ext>
            </p:extLst>
          </p:nvPr>
        </p:nvGraphicFramePr>
        <p:xfrm>
          <a:off x="9918465" y="24396862"/>
          <a:ext cx="4657725" cy="4838700"/>
        </p:xfrm>
        <a:graphic>
          <a:graphicData uri="http://schemas.openxmlformats.org/drawingml/2006/chart">
            <c:chart xmlns:c="http://schemas.openxmlformats.org/drawingml/2006/chart" xmlns:r="http://schemas.openxmlformats.org/officeDocument/2006/relationships" r:id="rId20"/>
          </a:graphicData>
        </a:graphic>
      </p:graphicFrame>
      <p:graphicFrame>
        <p:nvGraphicFramePr>
          <p:cNvPr id="653" name="Chart 652" title="Design 1 Accuracy Chart"/>
          <p:cNvGraphicFramePr>
            <a:graphicFrameLocks/>
          </p:cNvGraphicFramePr>
          <p:nvPr>
            <p:extLst>
              <p:ext uri="{D42A27DB-BD31-4B8C-83A1-F6EECF244321}">
                <p14:modId xmlns:p14="http://schemas.microsoft.com/office/powerpoint/2010/main" val="3978189933"/>
              </p:ext>
            </p:extLst>
          </p:nvPr>
        </p:nvGraphicFramePr>
        <p:xfrm>
          <a:off x="38514732" y="3843830"/>
          <a:ext cx="4657725" cy="4838700"/>
        </p:xfrm>
        <a:graphic>
          <a:graphicData uri="http://schemas.openxmlformats.org/drawingml/2006/chart">
            <c:chart xmlns:c="http://schemas.openxmlformats.org/drawingml/2006/chart" xmlns:r="http://schemas.openxmlformats.org/officeDocument/2006/relationships" r:id="rId21"/>
          </a:graphicData>
        </a:graphic>
      </p:graphicFrame>
      <p:graphicFrame>
        <p:nvGraphicFramePr>
          <p:cNvPr id="654" name="Chart 653" title="Design 1 Accuracy Chart"/>
          <p:cNvGraphicFramePr>
            <a:graphicFrameLocks/>
          </p:cNvGraphicFramePr>
          <p:nvPr>
            <p:extLst>
              <p:ext uri="{D42A27DB-BD31-4B8C-83A1-F6EECF244321}">
                <p14:modId xmlns:p14="http://schemas.microsoft.com/office/powerpoint/2010/main" val="3885648866"/>
              </p:ext>
            </p:extLst>
          </p:nvPr>
        </p:nvGraphicFramePr>
        <p:xfrm>
          <a:off x="38514732" y="10649731"/>
          <a:ext cx="4657725" cy="4838700"/>
        </p:xfrm>
        <a:graphic>
          <a:graphicData uri="http://schemas.openxmlformats.org/drawingml/2006/chart">
            <c:chart xmlns:c="http://schemas.openxmlformats.org/drawingml/2006/chart" xmlns:r="http://schemas.openxmlformats.org/officeDocument/2006/relationships" r:id="rId22"/>
          </a:graphicData>
        </a:graphic>
      </p:graphicFrame>
      <p:graphicFrame>
        <p:nvGraphicFramePr>
          <p:cNvPr id="655" name="Chart 654" title="Design 1 Accuracy Chart"/>
          <p:cNvGraphicFramePr>
            <a:graphicFrameLocks/>
          </p:cNvGraphicFramePr>
          <p:nvPr>
            <p:extLst>
              <p:ext uri="{D42A27DB-BD31-4B8C-83A1-F6EECF244321}">
                <p14:modId xmlns:p14="http://schemas.microsoft.com/office/powerpoint/2010/main" val="3623648168"/>
              </p:ext>
            </p:extLst>
          </p:nvPr>
        </p:nvGraphicFramePr>
        <p:xfrm>
          <a:off x="38557200" y="17426109"/>
          <a:ext cx="4657725" cy="4838700"/>
        </p:xfrm>
        <a:graphic>
          <a:graphicData uri="http://schemas.openxmlformats.org/drawingml/2006/chart">
            <c:chart xmlns:c="http://schemas.openxmlformats.org/drawingml/2006/chart" xmlns:r="http://schemas.openxmlformats.org/officeDocument/2006/relationships" r:id="rId23"/>
          </a:graphicData>
        </a:graphic>
      </p:graphicFrame>
      <p:graphicFrame>
        <p:nvGraphicFramePr>
          <p:cNvPr id="656" name="Chart 655" title="Design 1 Accuracy Chart"/>
          <p:cNvGraphicFramePr>
            <a:graphicFrameLocks/>
          </p:cNvGraphicFramePr>
          <p:nvPr>
            <p:extLst>
              <p:ext uri="{D42A27DB-BD31-4B8C-83A1-F6EECF244321}">
                <p14:modId xmlns:p14="http://schemas.microsoft.com/office/powerpoint/2010/main" val="2438395475"/>
              </p:ext>
            </p:extLst>
          </p:nvPr>
        </p:nvGraphicFramePr>
        <p:xfrm>
          <a:off x="38633400" y="24579828"/>
          <a:ext cx="4657725" cy="4838700"/>
        </p:xfrm>
        <a:graphic>
          <a:graphicData uri="http://schemas.openxmlformats.org/drawingml/2006/chart">
            <c:chart xmlns:c="http://schemas.openxmlformats.org/drawingml/2006/chart" xmlns:r="http://schemas.openxmlformats.org/officeDocument/2006/relationships" r:id="rId24"/>
          </a:graphicData>
        </a:graphic>
      </p:graphicFrame>
      <p:sp>
        <p:nvSpPr>
          <p:cNvPr id="658" name="TextBox 657"/>
          <p:cNvSpPr txBox="1"/>
          <p:nvPr/>
        </p:nvSpPr>
        <p:spPr>
          <a:xfrm>
            <a:off x="7610079" y="31346897"/>
            <a:ext cx="26743155" cy="1015663"/>
          </a:xfrm>
          <a:prstGeom prst="rect">
            <a:avLst/>
          </a:prstGeom>
          <a:noFill/>
        </p:spPr>
        <p:txBody>
          <a:bodyPr wrap="none" rtlCol="0">
            <a:spAutoFit/>
          </a:bodyPr>
          <a:lstStyle/>
          <a:p>
            <a:pPr algn="ctr"/>
            <a:r>
              <a:rPr lang="en-US" sz="6000" b="1" dirty="0" smtClean="0">
                <a:solidFill>
                  <a:srgbClr val="FF0000"/>
                </a:solidFill>
              </a:rPr>
              <a:t>Senior Project Poster Day 2012 – Department of Computer and Information Science</a:t>
            </a:r>
          </a:p>
        </p:txBody>
      </p:sp>
      <p:sp>
        <p:nvSpPr>
          <p:cNvPr id="659" name="TextBox 658"/>
          <p:cNvSpPr txBox="1"/>
          <p:nvPr/>
        </p:nvSpPr>
        <p:spPr>
          <a:xfrm>
            <a:off x="751313" y="8587889"/>
            <a:ext cx="13879087" cy="1323439"/>
          </a:xfrm>
          <a:prstGeom prst="rect">
            <a:avLst/>
          </a:prstGeom>
          <a:noFill/>
        </p:spPr>
        <p:txBody>
          <a:bodyPr wrap="square" rtlCol="0">
            <a:spAutoFit/>
          </a:bodyPr>
          <a:lstStyle/>
          <a:p>
            <a:r>
              <a:rPr lang="en-US" sz="4000" b="1" dirty="0" smtClean="0"/>
              <a:t>Description: </a:t>
            </a:r>
            <a:r>
              <a:rPr lang="en-US" sz="3600" b="1" dirty="0" smtClean="0"/>
              <a:t>Moving notes </a:t>
            </a:r>
            <a:r>
              <a:rPr lang="en-US" sz="3600" dirty="0" smtClean="0"/>
              <a:t>fall toward </a:t>
            </a:r>
            <a:r>
              <a:rPr lang="en-US" sz="3600" b="1" dirty="0" smtClean="0"/>
              <a:t>fixed hitboxes </a:t>
            </a:r>
            <a:r>
              <a:rPr lang="en-US" sz="3600" dirty="0" smtClean="0"/>
              <a:t>at </a:t>
            </a:r>
            <a:r>
              <a:rPr lang="en-US" sz="3600" b="1" dirty="0" smtClean="0"/>
              <a:t>bottom edge</a:t>
            </a:r>
          </a:p>
          <a:p>
            <a:r>
              <a:rPr lang="en-US" sz="4000" b="1" dirty="0" smtClean="0"/>
              <a:t>Rhythm Games: </a:t>
            </a:r>
            <a:r>
              <a:rPr lang="en-US" sz="3600" i="1" dirty="0" smtClean="0"/>
              <a:t>Dance Dance Revolution, Guitar Hero, </a:t>
            </a:r>
            <a:r>
              <a:rPr lang="en-US" sz="3600" i="1" dirty="0" err="1" smtClean="0"/>
              <a:t>Beatmania</a:t>
            </a:r>
            <a:r>
              <a:rPr lang="en-US" sz="3600" i="1" dirty="0" smtClean="0"/>
              <a:t> IIDX</a:t>
            </a:r>
            <a:endParaRPr lang="en-US" sz="3600" i="1" dirty="0"/>
          </a:p>
        </p:txBody>
      </p:sp>
      <p:sp>
        <p:nvSpPr>
          <p:cNvPr id="662" name="TextBox 661"/>
          <p:cNvSpPr txBox="1"/>
          <p:nvPr/>
        </p:nvSpPr>
        <p:spPr>
          <a:xfrm>
            <a:off x="655866" y="15382000"/>
            <a:ext cx="13879087" cy="1323439"/>
          </a:xfrm>
          <a:prstGeom prst="rect">
            <a:avLst/>
          </a:prstGeom>
          <a:noFill/>
        </p:spPr>
        <p:txBody>
          <a:bodyPr wrap="square" rtlCol="0">
            <a:spAutoFit/>
          </a:bodyPr>
          <a:lstStyle/>
          <a:p>
            <a:r>
              <a:rPr lang="en-US" sz="4000" b="1" dirty="0" smtClean="0"/>
              <a:t>Description</a:t>
            </a:r>
            <a:r>
              <a:rPr lang="en-US" sz="4000" dirty="0" smtClean="0"/>
              <a:t>: </a:t>
            </a:r>
            <a:r>
              <a:rPr lang="en-US" sz="3600" b="1" dirty="0" smtClean="0"/>
              <a:t>Moving notes </a:t>
            </a:r>
            <a:r>
              <a:rPr lang="en-US" sz="3600" dirty="0" smtClean="0"/>
              <a:t>slide toward </a:t>
            </a:r>
            <a:r>
              <a:rPr lang="en-US" sz="3600" b="1" dirty="0" smtClean="0"/>
              <a:t>fixed hitboxes </a:t>
            </a:r>
            <a:r>
              <a:rPr lang="en-US" sz="3600" dirty="0" smtClean="0"/>
              <a:t>at the </a:t>
            </a:r>
            <a:r>
              <a:rPr lang="en-US" sz="3600" b="1" dirty="0" smtClean="0"/>
              <a:t>corners</a:t>
            </a:r>
          </a:p>
          <a:p>
            <a:r>
              <a:rPr lang="en-US" sz="4000" b="1" dirty="0" smtClean="0"/>
              <a:t>Rhythm Games: </a:t>
            </a:r>
            <a:r>
              <a:rPr lang="en-US" sz="3600" i="1" dirty="0" smtClean="0"/>
              <a:t>none</a:t>
            </a:r>
            <a:endParaRPr lang="en-US" sz="3600" i="1" dirty="0"/>
          </a:p>
        </p:txBody>
      </p:sp>
      <p:sp>
        <p:nvSpPr>
          <p:cNvPr id="663" name="TextBox 662"/>
          <p:cNvSpPr txBox="1"/>
          <p:nvPr/>
        </p:nvSpPr>
        <p:spPr>
          <a:xfrm>
            <a:off x="718600" y="22002007"/>
            <a:ext cx="13879087" cy="1323439"/>
          </a:xfrm>
          <a:prstGeom prst="rect">
            <a:avLst/>
          </a:prstGeom>
          <a:noFill/>
        </p:spPr>
        <p:txBody>
          <a:bodyPr wrap="square" rtlCol="0">
            <a:spAutoFit/>
          </a:bodyPr>
          <a:lstStyle/>
          <a:p>
            <a:r>
              <a:rPr lang="en-US" sz="4000" b="1" dirty="0" smtClean="0"/>
              <a:t>Description</a:t>
            </a:r>
            <a:r>
              <a:rPr lang="en-US" sz="4000" dirty="0" smtClean="0"/>
              <a:t>: </a:t>
            </a:r>
            <a:r>
              <a:rPr lang="en-US" sz="3600" b="1" dirty="0" smtClean="0"/>
              <a:t>Moving notes </a:t>
            </a:r>
            <a:r>
              <a:rPr lang="en-US" sz="3600" dirty="0" smtClean="0"/>
              <a:t>slide toward </a:t>
            </a:r>
            <a:r>
              <a:rPr lang="en-US" sz="3600" b="1" dirty="0" smtClean="0"/>
              <a:t>fixed hitboxes </a:t>
            </a:r>
            <a:r>
              <a:rPr lang="en-US" sz="3600" dirty="0" smtClean="0"/>
              <a:t>at the </a:t>
            </a:r>
            <a:r>
              <a:rPr lang="en-US" sz="3600" b="1" dirty="0" smtClean="0"/>
              <a:t>centre</a:t>
            </a:r>
          </a:p>
          <a:p>
            <a:r>
              <a:rPr lang="en-US" sz="4000" b="1" dirty="0" smtClean="0"/>
              <a:t>Rhythm Games: </a:t>
            </a:r>
            <a:r>
              <a:rPr lang="en-US" sz="3600" i="1" dirty="0" err="1" smtClean="0"/>
              <a:t>Gitaroo</a:t>
            </a:r>
            <a:r>
              <a:rPr lang="en-US" sz="3600" i="1" dirty="0" smtClean="0"/>
              <a:t> Man Lives!, </a:t>
            </a:r>
            <a:r>
              <a:rPr lang="en-US" sz="3600" i="1" dirty="0" err="1" smtClean="0"/>
              <a:t>Hatsune</a:t>
            </a:r>
            <a:r>
              <a:rPr lang="en-US" sz="3600" i="1" dirty="0" smtClean="0"/>
              <a:t> </a:t>
            </a:r>
            <a:r>
              <a:rPr lang="en-US" sz="3600" i="1" dirty="0" err="1" smtClean="0"/>
              <a:t>Miku</a:t>
            </a:r>
            <a:r>
              <a:rPr lang="en-US" sz="3600" i="1" dirty="0" smtClean="0"/>
              <a:t>: Project DIVA</a:t>
            </a:r>
            <a:endParaRPr lang="en-US" sz="3600" i="1" dirty="0"/>
          </a:p>
        </p:txBody>
      </p:sp>
      <p:sp>
        <p:nvSpPr>
          <p:cNvPr id="664" name="TextBox 663"/>
          <p:cNvSpPr txBox="1"/>
          <p:nvPr/>
        </p:nvSpPr>
        <p:spPr>
          <a:xfrm>
            <a:off x="655865" y="29111825"/>
            <a:ext cx="13879087" cy="1323439"/>
          </a:xfrm>
          <a:prstGeom prst="rect">
            <a:avLst/>
          </a:prstGeom>
          <a:noFill/>
        </p:spPr>
        <p:txBody>
          <a:bodyPr wrap="square" rtlCol="0">
            <a:spAutoFit/>
          </a:bodyPr>
          <a:lstStyle/>
          <a:p>
            <a:r>
              <a:rPr lang="en-US" sz="4000" b="1" dirty="0" smtClean="0"/>
              <a:t>Description</a:t>
            </a:r>
            <a:r>
              <a:rPr lang="en-US" sz="4000" dirty="0" smtClean="0"/>
              <a:t>: </a:t>
            </a:r>
            <a:r>
              <a:rPr lang="en-US" sz="3600" b="1" dirty="0" smtClean="0"/>
              <a:t>Expanding notes </a:t>
            </a:r>
            <a:r>
              <a:rPr lang="en-US" sz="3600" dirty="0" smtClean="0"/>
              <a:t>grow at </a:t>
            </a:r>
            <a:r>
              <a:rPr lang="en-US" sz="3600" b="1" dirty="0" smtClean="0"/>
              <a:t>fixed hitboxes </a:t>
            </a:r>
            <a:r>
              <a:rPr lang="en-US" sz="3600" dirty="0" smtClean="0"/>
              <a:t>a </a:t>
            </a:r>
            <a:r>
              <a:rPr lang="en-US" sz="3600" b="1" dirty="0" smtClean="0"/>
              <a:t>grid points</a:t>
            </a:r>
          </a:p>
          <a:p>
            <a:r>
              <a:rPr lang="en-US" sz="4000" b="1" dirty="0" smtClean="0"/>
              <a:t>Rhythm Games: </a:t>
            </a:r>
            <a:r>
              <a:rPr lang="en-US" sz="3600" i="1" dirty="0" err="1" smtClean="0"/>
              <a:t>jubeats</a:t>
            </a:r>
            <a:endParaRPr lang="en-US" sz="3600" i="1" dirty="0"/>
          </a:p>
        </p:txBody>
      </p:sp>
      <p:sp>
        <p:nvSpPr>
          <p:cNvPr id="665" name="TextBox 664"/>
          <p:cNvSpPr txBox="1"/>
          <p:nvPr/>
        </p:nvSpPr>
        <p:spPr>
          <a:xfrm>
            <a:off x="28936336" y="8569375"/>
            <a:ext cx="13879087" cy="1323439"/>
          </a:xfrm>
          <a:prstGeom prst="rect">
            <a:avLst/>
          </a:prstGeom>
          <a:noFill/>
        </p:spPr>
        <p:txBody>
          <a:bodyPr wrap="square" rtlCol="0">
            <a:spAutoFit/>
          </a:bodyPr>
          <a:lstStyle/>
          <a:p>
            <a:r>
              <a:rPr lang="en-US" sz="4000" b="1" dirty="0" smtClean="0"/>
              <a:t>Description: </a:t>
            </a:r>
            <a:r>
              <a:rPr lang="en-US" sz="3600" b="1" dirty="0" smtClean="0"/>
              <a:t>Moving hitbox </a:t>
            </a:r>
            <a:r>
              <a:rPr lang="en-US" sz="3600" dirty="0" smtClean="0"/>
              <a:t>fall toward </a:t>
            </a:r>
            <a:r>
              <a:rPr lang="en-US" sz="3600" b="1" dirty="0" smtClean="0"/>
              <a:t>fixed notes </a:t>
            </a:r>
            <a:r>
              <a:rPr lang="en-US" sz="3600" dirty="0" smtClean="0"/>
              <a:t>from </a:t>
            </a:r>
            <a:r>
              <a:rPr lang="en-US" sz="3600" b="1" dirty="0" smtClean="0"/>
              <a:t>top to bottom</a:t>
            </a:r>
          </a:p>
          <a:p>
            <a:r>
              <a:rPr lang="en-US" sz="4000" b="1" dirty="0" smtClean="0"/>
              <a:t>Rhythm Games: </a:t>
            </a:r>
            <a:r>
              <a:rPr lang="en-US" sz="3600" i="1" dirty="0" err="1" smtClean="0"/>
              <a:t>DJMax</a:t>
            </a:r>
            <a:r>
              <a:rPr lang="en-US" sz="3600" i="1" dirty="0" smtClean="0"/>
              <a:t> </a:t>
            </a:r>
            <a:r>
              <a:rPr lang="en-US" sz="3600" i="1" dirty="0" err="1" smtClean="0"/>
              <a:t>Technika</a:t>
            </a:r>
            <a:endParaRPr lang="en-US" sz="3600" i="1" dirty="0"/>
          </a:p>
        </p:txBody>
      </p:sp>
      <p:sp>
        <p:nvSpPr>
          <p:cNvPr id="666" name="TextBox 665"/>
          <p:cNvSpPr txBox="1"/>
          <p:nvPr/>
        </p:nvSpPr>
        <p:spPr>
          <a:xfrm>
            <a:off x="28919450" y="15245328"/>
            <a:ext cx="13555312" cy="1323439"/>
          </a:xfrm>
          <a:prstGeom prst="rect">
            <a:avLst/>
          </a:prstGeom>
          <a:noFill/>
        </p:spPr>
        <p:txBody>
          <a:bodyPr wrap="square" rtlCol="0">
            <a:spAutoFit/>
          </a:bodyPr>
          <a:lstStyle/>
          <a:p>
            <a:r>
              <a:rPr lang="en-US" sz="4000" b="1" dirty="0" smtClean="0"/>
              <a:t>Description: </a:t>
            </a:r>
            <a:r>
              <a:rPr lang="en-US" sz="3600" b="1" dirty="0" smtClean="0"/>
              <a:t>Expanding hitbox </a:t>
            </a:r>
            <a:r>
              <a:rPr lang="en-US" sz="3600" dirty="0" smtClean="0"/>
              <a:t>grows toward </a:t>
            </a:r>
            <a:r>
              <a:rPr lang="en-US" sz="3600" b="1" dirty="0" smtClean="0"/>
              <a:t>fixed notes </a:t>
            </a:r>
            <a:r>
              <a:rPr lang="en-US" sz="3600" dirty="0" smtClean="0"/>
              <a:t>from </a:t>
            </a:r>
            <a:r>
              <a:rPr lang="en-US" sz="3600" b="1" dirty="0" smtClean="0"/>
              <a:t>centre</a:t>
            </a:r>
          </a:p>
          <a:p>
            <a:r>
              <a:rPr lang="en-US" sz="4000" b="1" dirty="0" smtClean="0"/>
              <a:t>Rhythm Games: </a:t>
            </a:r>
            <a:r>
              <a:rPr lang="en-US" sz="3600" i="1" dirty="0" smtClean="0"/>
              <a:t>none</a:t>
            </a:r>
            <a:endParaRPr lang="en-US" sz="3600" i="1" dirty="0"/>
          </a:p>
        </p:txBody>
      </p:sp>
      <p:sp>
        <p:nvSpPr>
          <p:cNvPr id="667" name="TextBox 666"/>
          <p:cNvSpPr txBox="1"/>
          <p:nvPr/>
        </p:nvSpPr>
        <p:spPr>
          <a:xfrm>
            <a:off x="28927282" y="22103328"/>
            <a:ext cx="13555312" cy="1323439"/>
          </a:xfrm>
          <a:prstGeom prst="rect">
            <a:avLst/>
          </a:prstGeom>
          <a:noFill/>
        </p:spPr>
        <p:txBody>
          <a:bodyPr wrap="square" rtlCol="0">
            <a:spAutoFit/>
          </a:bodyPr>
          <a:lstStyle/>
          <a:p>
            <a:r>
              <a:rPr lang="en-US" sz="4000" b="1" dirty="0" smtClean="0"/>
              <a:t>Description: </a:t>
            </a:r>
            <a:r>
              <a:rPr lang="en-US" sz="3600" b="1" dirty="0" smtClean="0"/>
              <a:t>Collapsing hitbox </a:t>
            </a:r>
            <a:r>
              <a:rPr lang="en-US" sz="3600" dirty="0" smtClean="0"/>
              <a:t>shrink toward </a:t>
            </a:r>
            <a:r>
              <a:rPr lang="en-US" sz="3600" b="1" dirty="0" smtClean="0"/>
              <a:t>fixed notes </a:t>
            </a:r>
            <a:r>
              <a:rPr lang="en-US" sz="3600" dirty="0" smtClean="0"/>
              <a:t>from </a:t>
            </a:r>
            <a:r>
              <a:rPr lang="en-US" sz="3600" b="1" dirty="0" smtClean="0"/>
              <a:t>corner</a:t>
            </a:r>
          </a:p>
          <a:p>
            <a:r>
              <a:rPr lang="en-US" sz="4000" b="1" dirty="0" smtClean="0"/>
              <a:t>Rhythm Games: </a:t>
            </a:r>
            <a:r>
              <a:rPr lang="en-US" sz="3600" i="1" dirty="0" smtClean="0"/>
              <a:t>none</a:t>
            </a:r>
            <a:endParaRPr lang="en-US" sz="3600" i="1" dirty="0"/>
          </a:p>
        </p:txBody>
      </p:sp>
      <p:sp>
        <p:nvSpPr>
          <p:cNvPr id="668" name="TextBox 667"/>
          <p:cNvSpPr txBox="1"/>
          <p:nvPr/>
        </p:nvSpPr>
        <p:spPr>
          <a:xfrm>
            <a:off x="28984542" y="29161889"/>
            <a:ext cx="14906658" cy="1323439"/>
          </a:xfrm>
          <a:prstGeom prst="rect">
            <a:avLst/>
          </a:prstGeom>
          <a:noFill/>
        </p:spPr>
        <p:txBody>
          <a:bodyPr wrap="square" rtlCol="0">
            <a:spAutoFit/>
          </a:bodyPr>
          <a:lstStyle/>
          <a:p>
            <a:r>
              <a:rPr lang="en-US" sz="4000" b="1" dirty="0" smtClean="0"/>
              <a:t>Description: </a:t>
            </a:r>
            <a:r>
              <a:rPr lang="en-US" sz="3500" b="1" dirty="0" smtClean="0"/>
              <a:t>Collapsing hitboxes </a:t>
            </a:r>
            <a:r>
              <a:rPr lang="en-US" sz="3500" dirty="0" smtClean="0"/>
              <a:t>around </a:t>
            </a:r>
            <a:r>
              <a:rPr lang="en-US" sz="3500" b="1" dirty="0" smtClean="0"/>
              <a:t>fixed notes</a:t>
            </a:r>
            <a:r>
              <a:rPr lang="en-US" sz="3500" dirty="0" smtClean="0"/>
              <a:t> appearing at </a:t>
            </a:r>
            <a:r>
              <a:rPr lang="en-US" sz="3500" b="1" dirty="0" smtClean="0"/>
              <a:t>grid points</a:t>
            </a:r>
          </a:p>
          <a:p>
            <a:r>
              <a:rPr lang="en-US" sz="4000" b="1" dirty="0" smtClean="0"/>
              <a:t>Rhythm Games: </a:t>
            </a:r>
            <a:r>
              <a:rPr lang="en-US" sz="3600" i="1" dirty="0" err="1" smtClean="0"/>
              <a:t>Osu</a:t>
            </a:r>
            <a:r>
              <a:rPr lang="en-US" sz="3600" i="1" dirty="0" smtClean="0"/>
              <a:t>! </a:t>
            </a:r>
            <a:r>
              <a:rPr lang="en-US" sz="3600" i="1" dirty="0" err="1" smtClean="0"/>
              <a:t>Tatakae</a:t>
            </a:r>
            <a:r>
              <a:rPr lang="en-US" sz="3600" i="1" dirty="0" smtClean="0"/>
              <a:t>! </a:t>
            </a:r>
            <a:r>
              <a:rPr lang="en-US" sz="3600" i="1" dirty="0" err="1" smtClean="0"/>
              <a:t>Ouendan</a:t>
            </a:r>
            <a:r>
              <a:rPr lang="en-US" sz="3600" i="1" dirty="0" smtClean="0"/>
              <a:t>!</a:t>
            </a:r>
            <a:endParaRPr lang="en-US" sz="3600" i="1" dirty="0"/>
          </a:p>
        </p:txBody>
      </p:sp>
      <p:graphicFrame>
        <p:nvGraphicFramePr>
          <p:cNvPr id="672" name="Chart 671"/>
          <p:cNvGraphicFramePr>
            <a:graphicFrameLocks/>
          </p:cNvGraphicFramePr>
          <p:nvPr>
            <p:extLst>
              <p:ext uri="{D42A27DB-BD31-4B8C-83A1-F6EECF244321}">
                <p14:modId xmlns:p14="http://schemas.microsoft.com/office/powerpoint/2010/main" val="34921406"/>
              </p:ext>
            </p:extLst>
          </p:nvPr>
        </p:nvGraphicFramePr>
        <p:xfrm>
          <a:off x="15316199" y="25999534"/>
          <a:ext cx="6143625" cy="5224463"/>
        </p:xfrm>
        <a:graphic>
          <a:graphicData uri="http://schemas.openxmlformats.org/drawingml/2006/chart">
            <c:chart xmlns:c="http://schemas.openxmlformats.org/drawingml/2006/chart" xmlns:r="http://schemas.openxmlformats.org/officeDocument/2006/relationships" r:id="rId25"/>
          </a:graphicData>
        </a:graphic>
      </p:graphicFrame>
      <p:graphicFrame>
        <p:nvGraphicFramePr>
          <p:cNvPr id="674" name="Chart 673"/>
          <p:cNvGraphicFramePr>
            <a:graphicFrameLocks/>
          </p:cNvGraphicFramePr>
          <p:nvPr>
            <p:extLst>
              <p:ext uri="{D42A27DB-BD31-4B8C-83A1-F6EECF244321}">
                <p14:modId xmlns:p14="http://schemas.microsoft.com/office/powerpoint/2010/main" val="763715918"/>
              </p:ext>
            </p:extLst>
          </p:nvPr>
        </p:nvGraphicFramePr>
        <p:xfrm>
          <a:off x="21640799" y="25875256"/>
          <a:ext cx="6086477" cy="5319714"/>
        </p:xfrm>
        <a:graphic>
          <a:graphicData uri="http://schemas.openxmlformats.org/drawingml/2006/chart">
            <c:chart xmlns:c="http://schemas.openxmlformats.org/drawingml/2006/chart" xmlns:r="http://schemas.openxmlformats.org/officeDocument/2006/relationships" r:id="rId26"/>
          </a:graphicData>
        </a:graphic>
      </p:graphicFrame>
      <p:pic>
        <p:nvPicPr>
          <p:cNvPr id="677" name="Picture 42" descr="D:\Development\Unity\Sandbox\Graphics\Slider.pn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rot="5400000">
            <a:off x="14641467" y="17139261"/>
            <a:ext cx="27424139" cy="166673"/>
          </a:xfrm>
          <a:prstGeom prst="rect">
            <a:avLst/>
          </a:prstGeom>
          <a:noFill/>
          <a:extLst>
            <a:ext uri="{909E8E84-426E-40DD-AFC4-6F175D3DCCD1}">
              <a14:hiddenFill xmlns:a14="http://schemas.microsoft.com/office/drawing/2010/main">
                <a:solidFill>
                  <a:srgbClr val="FFFFFF"/>
                </a:solidFill>
              </a14:hiddenFill>
            </a:ext>
          </a:extLst>
        </p:spPr>
      </p:pic>
      <p:pic>
        <p:nvPicPr>
          <p:cNvPr id="1067" name="Picture 43" descr="D:\Development\Unity\Sandbox\Graphics\Logo.png"/>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7710127" y="30485328"/>
            <a:ext cx="5800073" cy="1856488"/>
          </a:xfrm>
          <a:prstGeom prst="rect">
            <a:avLst/>
          </a:prstGeom>
          <a:noFill/>
          <a:extLst>
            <a:ext uri="{909E8E84-426E-40DD-AFC4-6F175D3DCCD1}">
              <a14:hiddenFill xmlns:a14="http://schemas.microsoft.com/office/drawing/2010/main">
                <a:solidFill>
                  <a:srgbClr val="FFFFFF"/>
                </a:solidFill>
              </a14:hiddenFill>
            </a:ext>
          </a:extLst>
        </p:spPr>
      </p:pic>
      <p:sp>
        <p:nvSpPr>
          <p:cNvPr id="679" name="TextBox 678"/>
          <p:cNvSpPr txBox="1"/>
          <p:nvPr/>
        </p:nvSpPr>
        <p:spPr>
          <a:xfrm>
            <a:off x="18552104" y="3137432"/>
            <a:ext cx="6786986" cy="830997"/>
          </a:xfrm>
          <a:prstGeom prst="rect">
            <a:avLst/>
          </a:prstGeom>
          <a:noFill/>
        </p:spPr>
        <p:txBody>
          <a:bodyPr wrap="none" rtlCol="0">
            <a:spAutoFit/>
          </a:bodyPr>
          <a:lstStyle/>
          <a:p>
            <a:pPr algn="ctr"/>
            <a:r>
              <a:rPr lang="en-US" sz="4800" b="1" dirty="0" smtClean="0">
                <a:solidFill>
                  <a:schemeClr val="tx2"/>
                </a:solidFill>
              </a:rPr>
              <a:t>http://beatsportable.com</a:t>
            </a:r>
          </a:p>
        </p:txBody>
      </p:sp>
      <p:pic>
        <p:nvPicPr>
          <p:cNvPr id="1068" name="Picture 4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719713" y="30716308"/>
            <a:ext cx="4095750" cy="1478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9676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TotalTime>
  <Words>778</Words>
  <Application>Microsoft Office PowerPoint</Application>
  <PresentationFormat>Custom</PresentationFormat>
  <Paragraphs>184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Keripo</dc:creator>
  <cp:lastModifiedBy>Keripo</cp:lastModifiedBy>
  <cp:revision>123</cp:revision>
  <dcterms:created xsi:type="dcterms:W3CDTF">2012-04-18T23:08:36Z</dcterms:created>
  <dcterms:modified xsi:type="dcterms:W3CDTF">2012-04-19T04:09:44Z</dcterms:modified>
</cp:coreProperties>
</file>