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9402" y="8568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39FD-2D0A-48F6-8121-83B724D0A1DD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899C-30EB-479F-A311-A2AF3344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39FD-2D0A-48F6-8121-83B724D0A1DD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899C-30EB-479F-A311-A2AF3344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91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39FD-2D0A-48F6-8121-83B724D0A1DD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899C-30EB-479F-A311-A2AF3344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6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39FD-2D0A-48F6-8121-83B724D0A1DD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899C-30EB-479F-A311-A2AF3344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1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39FD-2D0A-48F6-8121-83B724D0A1DD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899C-30EB-479F-A311-A2AF3344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5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39FD-2D0A-48F6-8121-83B724D0A1DD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899C-30EB-479F-A311-A2AF3344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5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39FD-2D0A-48F6-8121-83B724D0A1DD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899C-30EB-479F-A311-A2AF3344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2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39FD-2D0A-48F6-8121-83B724D0A1DD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899C-30EB-479F-A311-A2AF3344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34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39FD-2D0A-48F6-8121-83B724D0A1DD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899C-30EB-479F-A311-A2AF3344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0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39FD-2D0A-48F6-8121-83B724D0A1DD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899C-30EB-479F-A311-A2AF3344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9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39FD-2D0A-48F6-8121-83B724D0A1DD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899C-30EB-479F-A311-A2AF3344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4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39FD-2D0A-48F6-8121-83B724D0A1DD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7899C-30EB-479F-A311-A2AF3344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2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32" Type="http://schemas.openxmlformats.org/officeDocument/2006/relationships/image" Target="../media/image30.jpe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31" Type="http://schemas.openxmlformats.org/officeDocument/2006/relationships/image" Target="../media/image2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play.google.com/store/apps/details?id=com.beatsportable.prototypes" TargetMode="External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velopment\Unity\Sandbox\Graphics\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36286"/>
            <a:ext cx="47015400" cy="3333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15204" y="838200"/>
            <a:ext cx="399287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accent1">
                    <a:lumMod val="75000"/>
                  </a:schemeClr>
                </a:solidFill>
              </a:rPr>
              <a:t>Designing Rhythm Game Interfaces for Touchscreen Devices</a:t>
            </a:r>
            <a:endParaRPr lang="en-US" sz="1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01952" y="2286000"/>
            <a:ext cx="131053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Philip Peng, Faculty Advisor: Stephen H. Lane</a:t>
            </a:r>
          </a:p>
        </p:txBody>
      </p:sp>
      <p:pic>
        <p:nvPicPr>
          <p:cNvPr id="1027" name="Picture 3" descr="D:\Development\Unity\Sandbox\Graphics\Icon_lar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0319"/>
            <a:ext cx="31242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evelopment\Unity\Sandbox\Graphics\Mode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4458877"/>
            <a:ext cx="3922847" cy="394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evelopment\Unity\Sandbox\Graphics\Mode_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1274685"/>
            <a:ext cx="3922847" cy="394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Development\Unity\Sandbox\Graphics\Mode_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13" y="18056485"/>
            <a:ext cx="3922847" cy="394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Development\Unity\Sandbox\Graphics\Mode_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25166303"/>
            <a:ext cx="3922847" cy="394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Development\Unity\Sandbox\Graphics\Mode_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4432" y="4518006"/>
            <a:ext cx="3922847" cy="394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Development\Unity\Sandbox\Graphics\Mode_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4907" y="11274685"/>
            <a:ext cx="3922847" cy="394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Development\Unity\Sandbox\Graphics\Mode_7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4432" y="18056485"/>
            <a:ext cx="3922847" cy="394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Development\Unity\Sandbox\Graphics\Mode_8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6718" y="25157193"/>
            <a:ext cx="3922847" cy="394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83855" y="4495800"/>
            <a:ext cx="1264920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200" b="1" u="sng" dirty="0" smtClean="0"/>
              <a:t>Abstract:</a:t>
            </a:r>
          </a:p>
          <a:p>
            <a:pPr>
              <a:spcAft>
                <a:spcPts val="600"/>
              </a:spcAft>
            </a:pPr>
            <a:r>
              <a:rPr lang="en-US" sz="3200" dirty="0" smtClean="0"/>
              <a:t>This project focuses on comparing different touchscreen interface designs for rhythm games. This is accomplished through the development of </a:t>
            </a:r>
            <a:r>
              <a:rPr lang="en-US" sz="3200" i="1" dirty="0" smtClean="0"/>
              <a:t>“Beats2 Prototypes”</a:t>
            </a:r>
            <a:r>
              <a:rPr lang="en-US" sz="3200" dirty="0" smtClean="0"/>
              <a:t>, a rhythm game for Android tablets</a:t>
            </a:r>
            <a:r>
              <a:rPr lang="en-US" sz="3200" dirty="0"/>
              <a:t>, </a:t>
            </a:r>
            <a:r>
              <a:rPr lang="en-US" sz="3200" dirty="0" smtClean="0"/>
              <a:t>and analysis </a:t>
            </a:r>
            <a:r>
              <a:rPr lang="en-US" sz="3200" dirty="0"/>
              <a:t>of collected gameplay data</a:t>
            </a:r>
            <a:endParaRPr lang="en-US" sz="3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52927" y="3691430"/>
            <a:ext cx="41535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/>
              <a:t>Design 1: Fall</a:t>
            </a:r>
            <a:endParaRPr lang="en-US" sz="4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24352" y="10509412"/>
            <a:ext cx="41535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/>
              <a:t>Design 2: Spread</a:t>
            </a:r>
            <a:endParaRPr lang="en-US" sz="4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10641" y="17393903"/>
            <a:ext cx="41535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/>
              <a:t>Design 3: Focus</a:t>
            </a:r>
            <a:endParaRPr lang="en-US" sz="4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52927" y="24442403"/>
            <a:ext cx="41535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/>
              <a:t>Design 4: Grid</a:t>
            </a:r>
            <a:endParaRPr lang="en-US" sz="4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8955835" y="3843830"/>
            <a:ext cx="41535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/>
              <a:t>Design 5: Slide</a:t>
            </a:r>
            <a:endParaRPr lang="en-US" sz="4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8955835" y="10551590"/>
            <a:ext cx="41535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/>
              <a:t>Design 6: Expand</a:t>
            </a:r>
            <a:endParaRPr lang="en-US" sz="4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8965928" y="17337558"/>
            <a:ext cx="42441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/>
              <a:t>Design 7: Collapse</a:t>
            </a:r>
            <a:endParaRPr lang="en-US" sz="4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9012182" y="24396862"/>
            <a:ext cx="419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/>
              <a:t>Design 8: Appears</a:t>
            </a:r>
            <a:endParaRPr lang="en-US" sz="4200" b="1" dirty="0"/>
          </a:p>
        </p:txBody>
      </p:sp>
      <p:pic>
        <p:nvPicPr>
          <p:cNvPr id="1066" name="Picture 42" descr="D:\Development\Unity\Sandbox\Graphics\Slider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54067" y="17147121"/>
            <a:ext cx="27424139" cy="16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/>
          <p:cNvSpPr txBox="1"/>
          <p:nvPr/>
        </p:nvSpPr>
        <p:spPr>
          <a:xfrm>
            <a:off x="4780638" y="3843830"/>
            <a:ext cx="430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u="sng" dirty="0" smtClean="0"/>
              <a:t>Feedback:</a:t>
            </a:r>
            <a:endParaRPr lang="en-US" sz="4000" i="1" u="sng" dirty="0"/>
          </a:p>
        </p:txBody>
      </p:sp>
      <p:graphicFrame>
        <p:nvGraphicFramePr>
          <p:cNvPr id="348" name="Table 3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419899"/>
              </p:ext>
            </p:extLst>
          </p:nvPr>
        </p:nvGraphicFramePr>
        <p:xfrm>
          <a:off x="4878784" y="11274685"/>
          <a:ext cx="5636816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616"/>
                <a:gridCol w="2895600"/>
                <a:gridCol w="99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Category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Ratings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Avg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Challenge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3.84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Intuitive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3.94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Fun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3.75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Unique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3.97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Overall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4.00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3" name="TextBox 372"/>
          <p:cNvSpPr txBox="1"/>
          <p:nvPr/>
        </p:nvSpPr>
        <p:spPr>
          <a:xfrm>
            <a:off x="4763751" y="10549627"/>
            <a:ext cx="430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u="sng" dirty="0" smtClean="0"/>
              <a:t>Feedback:</a:t>
            </a:r>
            <a:endParaRPr lang="en-US" sz="4000" i="1" u="sng" dirty="0"/>
          </a:p>
        </p:txBody>
      </p:sp>
      <p:sp>
        <p:nvSpPr>
          <p:cNvPr id="399" name="TextBox 398"/>
          <p:cNvSpPr txBox="1"/>
          <p:nvPr/>
        </p:nvSpPr>
        <p:spPr>
          <a:xfrm>
            <a:off x="4769752" y="17426109"/>
            <a:ext cx="430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u="sng" dirty="0" smtClean="0"/>
              <a:t>Feedback:</a:t>
            </a:r>
            <a:endParaRPr lang="en-US" sz="4000" i="1" u="sng" dirty="0"/>
          </a:p>
        </p:txBody>
      </p:sp>
      <p:sp>
        <p:nvSpPr>
          <p:cNvPr id="425" name="TextBox 424"/>
          <p:cNvSpPr txBox="1"/>
          <p:nvPr/>
        </p:nvSpPr>
        <p:spPr>
          <a:xfrm>
            <a:off x="4752865" y="24441245"/>
            <a:ext cx="430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u="sng" dirty="0" smtClean="0"/>
              <a:t>Feedback:</a:t>
            </a:r>
            <a:endParaRPr lang="en-US" sz="4000" i="1" u="sng" dirty="0"/>
          </a:p>
        </p:txBody>
      </p:sp>
      <p:sp>
        <p:nvSpPr>
          <p:cNvPr id="455" name="TextBox 454"/>
          <p:cNvSpPr txBox="1"/>
          <p:nvPr/>
        </p:nvSpPr>
        <p:spPr>
          <a:xfrm>
            <a:off x="33143062" y="3825230"/>
            <a:ext cx="430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u="sng" dirty="0" smtClean="0"/>
              <a:t>Feedback:</a:t>
            </a:r>
            <a:endParaRPr lang="en-US" sz="4000" i="1" u="sng" dirty="0"/>
          </a:p>
        </p:txBody>
      </p:sp>
      <p:sp>
        <p:nvSpPr>
          <p:cNvPr id="481" name="TextBox 480"/>
          <p:cNvSpPr txBox="1"/>
          <p:nvPr/>
        </p:nvSpPr>
        <p:spPr>
          <a:xfrm>
            <a:off x="33105764" y="10490314"/>
            <a:ext cx="430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u="sng" dirty="0" smtClean="0"/>
              <a:t>Feedback:</a:t>
            </a:r>
            <a:endParaRPr lang="en-US" sz="4000" i="1" u="sng" dirty="0"/>
          </a:p>
        </p:txBody>
      </p:sp>
      <p:sp>
        <p:nvSpPr>
          <p:cNvPr id="507" name="TextBox 506"/>
          <p:cNvSpPr txBox="1"/>
          <p:nvPr/>
        </p:nvSpPr>
        <p:spPr>
          <a:xfrm>
            <a:off x="33180772" y="17373600"/>
            <a:ext cx="430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u="sng" dirty="0" smtClean="0"/>
              <a:t>Feedback:</a:t>
            </a:r>
            <a:endParaRPr lang="en-US" sz="4000" i="1" u="sng" dirty="0"/>
          </a:p>
        </p:txBody>
      </p:sp>
      <p:sp>
        <p:nvSpPr>
          <p:cNvPr id="533" name="TextBox 532"/>
          <p:cNvSpPr txBox="1"/>
          <p:nvPr/>
        </p:nvSpPr>
        <p:spPr>
          <a:xfrm>
            <a:off x="33180772" y="24384000"/>
            <a:ext cx="430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u="sng" dirty="0" smtClean="0"/>
              <a:t>Feedback:</a:t>
            </a:r>
            <a:endParaRPr lang="en-US" sz="4000" i="1" u="sng" dirty="0"/>
          </a:p>
        </p:txBody>
      </p:sp>
      <p:sp>
        <p:nvSpPr>
          <p:cNvPr id="658" name="TextBox 657"/>
          <p:cNvSpPr txBox="1"/>
          <p:nvPr/>
        </p:nvSpPr>
        <p:spPr>
          <a:xfrm>
            <a:off x="7610079" y="31346897"/>
            <a:ext cx="267431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Senior Project Poster Day 2012 – Department of Computer and Information Science</a:t>
            </a:r>
          </a:p>
        </p:txBody>
      </p:sp>
      <p:sp>
        <p:nvSpPr>
          <p:cNvPr id="659" name="TextBox 658"/>
          <p:cNvSpPr txBox="1"/>
          <p:nvPr/>
        </p:nvSpPr>
        <p:spPr>
          <a:xfrm>
            <a:off x="751313" y="8587889"/>
            <a:ext cx="13879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Moving notes </a:t>
            </a:r>
            <a:r>
              <a:rPr lang="en-US" sz="3600" dirty="0" smtClean="0"/>
              <a:t>fall toward </a:t>
            </a:r>
            <a:r>
              <a:rPr lang="en-US" sz="3600" b="1" dirty="0" smtClean="0"/>
              <a:t>fixed hitboxes </a:t>
            </a:r>
            <a:r>
              <a:rPr lang="en-US" sz="3600" dirty="0" smtClean="0"/>
              <a:t>from </a:t>
            </a:r>
            <a:r>
              <a:rPr lang="en-US" sz="3600" b="1" dirty="0" smtClean="0"/>
              <a:t>top to bottom</a:t>
            </a:r>
          </a:p>
          <a:p>
            <a:r>
              <a:rPr lang="en-US" sz="3600" b="1" dirty="0" smtClean="0"/>
              <a:t>Rhythm Games: </a:t>
            </a:r>
            <a:r>
              <a:rPr lang="en-US" sz="3600" i="1" dirty="0" smtClean="0"/>
              <a:t>Dance Dance Revolution, Guitar Hero, </a:t>
            </a:r>
            <a:r>
              <a:rPr lang="en-US" sz="3600" i="1" dirty="0" err="1" smtClean="0"/>
              <a:t>Beatmania</a:t>
            </a:r>
            <a:r>
              <a:rPr lang="en-US" sz="3600" i="1" dirty="0" smtClean="0"/>
              <a:t> IIDX</a:t>
            </a:r>
            <a:endParaRPr lang="en-US" sz="3600" i="1" dirty="0"/>
          </a:p>
        </p:txBody>
      </p:sp>
      <p:sp>
        <p:nvSpPr>
          <p:cNvPr id="662" name="TextBox 661"/>
          <p:cNvSpPr txBox="1"/>
          <p:nvPr/>
        </p:nvSpPr>
        <p:spPr>
          <a:xfrm>
            <a:off x="655866" y="15382000"/>
            <a:ext cx="13879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Moving notes </a:t>
            </a:r>
            <a:r>
              <a:rPr lang="en-US" sz="3600" dirty="0" smtClean="0"/>
              <a:t>slide toward </a:t>
            </a:r>
            <a:r>
              <a:rPr lang="en-US" sz="3600" b="1" dirty="0" smtClean="0"/>
              <a:t>fixed hitboxes </a:t>
            </a:r>
            <a:r>
              <a:rPr lang="en-US" sz="3600" dirty="0" smtClean="0"/>
              <a:t>from </a:t>
            </a:r>
            <a:r>
              <a:rPr lang="en-US" sz="3600" b="1" dirty="0" smtClean="0"/>
              <a:t>centre to corners</a:t>
            </a:r>
          </a:p>
          <a:p>
            <a:r>
              <a:rPr lang="en-US" sz="3600" b="1" dirty="0" smtClean="0"/>
              <a:t>Rhythm Games: </a:t>
            </a:r>
            <a:r>
              <a:rPr lang="en-US" sz="3600" i="1" dirty="0" smtClean="0"/>
              <a:t>none</a:t>
            </a:r>
            <a:endParaRPr lang="en-US" sz="3600" i="1" dirty="0"/>
          </a:p>
        </p:txBody>
      </p:sp>
      <p:sp>
        <p:nvSpPr>
          <p:cNvPr id="663" name="TextBox 662"/>
          <p:cNvSpPr txBox="1"/>
          <p:nvPr/>
        </p:nvSpPr>
        <p:spPr>
          <a:xfrm>
            <a:off x="718600" y="22002007"/>
            <a:ext cx="13879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Moving notes </a:t>
            </a:r>
            <a:r>
              <a:rPr lang="en-US" sz="3600" dirty="0" smtClean="0"/>
              <a:t>slide toward </a:t>
            </a:r>
            <a:r>
              <a:rPr lang="en-US" sz="3600" b="1" dirty="0" smtClean="0"/>
              <a:t>fixed hitboxes </a:t>
            </a:r>
            <a:r>
              <a:rPr lang="en-US" sz="3600" dirty="0" smtClean="0"/>
              <a:t>from </a:t>
            </a:r>
            <a:r>
              <a:rPr lang="en-US" sz="3600" b="1" dirty="0" smtClean="0"/>
              <a:t>corners to centre</a:t>
            </a:r>
          </a:p>
          <a:p>
            <a:r>
              <a:rPr lang="en-US" sz="3600" b="1" dirty="0" smtClean="0"/>
              <a:t>Rhythm Games: </a:t>
            </a:r>
            <a:r>
              <a:rPr lang="en-US" sz="3600" i="1" dirty="0" err="1" smtClean="0"/>
              <a:t>Gitaroo</a:t>
            </a:r>
            <a:r>
              <a:rPr lang="en-US" sz="3600" i="1" dirty="0" smtClean="0"/>
              <a:t> Man Lives!, </a:t>
            </a:r>
            <a:r>
              <a:rPr lang="en-US" sz="3600" i="1" dirty="0" err="1" smtClean="0"/>
              <a:t>Hatsune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Miku</a:t>
            </a:r>
            <a:r>
              <a:rPr lang="en-US" sz="3600" i="1" dirty="0" smtClean="0"/>
              <a:t>: Project DIVA</a:t>
            </a:r>
            <a:endParaRPr lang="en-US" sz="3600" i="1" dirty="0"/>
          </a:p>
        </p:txBody>
      </p:sp>
      <p:sp>
        <p:nvSpPr>
          <p:cNvPr id="664" name="TextBox 663"/>
          <p:cNvSpPr txBox="1"/>
          <p:nvPr/>
        </p:nvSpPr>
        <p:spPr>
          <a:xfrm>
            <a:off x="655865" y="29111825"/>
            <a:ext cx="13879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Expanding notes </a:t>
            </a:r>
            <a:r>
              <a:rPr lang="en-US" sz="3600" dirty="0" smtClean="0"/>
              <a:t>grow in </a:t>
            </a:r>
            <a:r>
              <a:rPr lang="en-US" sz="3600" b="1" dirty="0" smtClean="0"/>
              <a:t>fixed hitboxes </a:t>
            </a:r>
            <a:r>
              <a:rPr lang="en-US" sz="3600" dirty="0" smtClean="0"/>
              <a:t>at </a:t>
            </a:r>
            <a:r>
              <a:rPr lang="en-US" sz="3600" b="1" dirty="0" smtClean="0"/>
              <a:t>grid points</a:t>
            </a:r>
          </a:p>
          <a:p>
            <a:r>
              <a:rPr lang="en-US" sz="3600" b="1" dirty="0" smtClean="0"/>
              <a:t>Rhythm Games: </a:t>
            </a:r>
            <a:r>
              <a:rPr lang="en-US" sz="3600" i="1" dirty="0" err="1" smtClean="0"/>
              <a:t>jubeats</a:t>
            </a:r>
            <a:endParaRPr lang="en-US" sz="3600" i="1" dirty="0"/>
          </a:p>
        </p:txBody>
      </p:sp>
      <p:sp>
        <p:nvSpPr>
          <p:cNvPr id="665" name="TextBox 664"/>
          <p:cNvSpPr txBox="1"/>
          <p:nvPr/>
        </p:nvSpPr>
        <p:spPr>
          <a:xfrm>
            <a:off x="28936336" y="8569375"/>
            <a:ext cx="13879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Moving hitbox </a:t>
            </a:r>
            <a:r>
              <a:rPr lang="en-US" sz="3600" dirty="0" smtClean="0"/>
              <a:t>fall toward </a:t>
            </a:r>
            <a:r>
              <a:rPr lang="en-US" sz="3600" b="1" dirty="0" smtClean="0"/>
              <a:t>fixed notes </a:t>
            </a:r>
            <a:r>
              <a:rPr lang="en-US" sz="3600" dirty="0" smtClean="0"/>
              <a:t>appearing from </a:t>
            </a:r>
            <a:r>
              <a:rPr lang="en-US" sz="3600" b="1" dirty="0" smtClean="0"/>
              <a:t>top to bottom</a:t>
            </a:r>
          </a:p>
          <a:p>
            <a:r>
              <a:rPr lang="en-US" sz="3600" b="1" dirty="0" smtClean="0"/>
              <a:t>Rhythm Games: </a:t>
            </a:r>
            <a:r>
              <a:rPr lang="en-US" sz="3600" i="1" dirty="0" err="1" smtClean="0"/>
              <a:t>DJMax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Technika</a:t>
            </a:r>
            <a:endParaRPr lang="en-US" sz="3600" i="1" dirty="0"/>
          </a:p>
        </p:txBody>
      </p:sp>
      <p:sp>
        <p:nvSpPr>
          <p:cNvPr id="666" name="TextBox 665"/>
          <p:cNvSpPr txBox="1"/>
          <p:nvPr/>
        </p:nvSpPr>
        <p:spPr>
          <a:xfrm>
            <a:off x="28919450" y="15245328"/>
            <a:ext cx="13555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Expanding hitbox </a:t>
            </a:r>
            <a:r>
              <a:rPr lang="en-US" sz="3600" dirty="0" smtClean="0"/>
              <a:t>grows toward </a:t>
            </a:r>
            <a:r>
              <a:rPr lang="en-US" sz="3600" b="1" dirty="0" smtClean="0"/>
              <a:t>fixed notes </a:t>
            </a:r>
            <a:r>
              <a:rPr lang="en-US" sz="3600" dirty="0" smtClean="0"/>
              <a:t>from </a:t>
            </a:r>
            <a:r>
              <a:rPr lang="en-US" sz="3600" b="1" dirty="0" smtClean="0"/>
              <a:t>centre to corners</a:t>
            </a:r>
          </a:p>
          <a:p>
            <a:r>
              <a:rPr lang="en-US" sz="3600" b="1" dirty="0" smtClean="0"/>
              <a:t>Rhythm Games: </a:t>
            </a:r>
            <a:r>
              <a:rPr lang="en-US" sz="3600" i="1" dirty="0" smtClean="0"/>
              <a:t>none</a:t>
            </a:r>
            <a:endParaRPr lang="en-US" sz="3600" i="1" dirty="0"/>
          </a:p>
        </p:txBody>
      </p:sp>
      <p:sp>
        <p:nvSpPr>
          <p:cNvPr id="667" name="TextBox 666"/>
          <p:cNvSpPr txBox="1"/>
          <p:nvPr/>
        </p:nvSpPr>
        <p:spPr>
          <a:xfrm>
            <a:off x="28927282" y="22103328"/>
            <a:ext cx="13555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Collapsing hitbox </a:t>
            </a:r>
            <a:r>
              <a:rPr lang="en-US" sz="3600" dirty="0" smtClean="0"/>
              <a:t>shrink toward </a:t>
            </a:r>
            <a:r>
              <a:rPr lang="en-US" sz="3600" b="1" dirty="0" smtClean="0"/>
              <a:t>fixed notes </a:t>
            </a:r>
            <a:r>
              <a:rPr lang="en-US" sz="3600" dirty="0" smtClean="0"/>
              <a:t>from </a:t>
            </a:r>
            <a:r>
              <a:rPr lang="en-US" sz="3600" b="1" dirty="0" smtClean="0"/>
              <a:t>corners to centre</a:t>
            </a:r>
          </a:p>
          <a:p>
            <a:r>
              <a:rPr lang="en-US" sz="3600" b="1" dirty="0" smtClean="0"/>
              <a:t>Rhythm Games: </a:t>
            </a:r>
            <a:r>
              <a:rPr lang="en-US" sz="3600" i="1" dirty="0" smtClean="0"/>
              <a:t>none</a:t>
            </a:r>
            <a:endParaRPr lang="en-US" sz="3600" i="1" dirty="0"/>
          </a:p>
        </p:txBody>
      </p:sp>
      <p:sp>
        <p:nvSpPr>
          <p:cNvPr id="668" name="TextBox 667"/>
          <p:cNvSpPr txBox="1"/>
          <p:nvPr/>
        </p:nvSpPr>
        <p:spPr>
          <a:xfrm>
            <a:off x="28984542" y="29161889"/>
            <a:ext cx="1490665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Collapsing hitboxes </a:t>
            </a:r>
            <a:r>
              <a:rPr lang="en-US" sz="3500" dirty="0" smtClean="0"/>
              <a:t>shrink around </a:t>
            </a:r>
            <a:r>
              <a:rPr lang="en-US" sz="3500" b="1" dirty="0" smtClean="0"/>
              <a:t>fixed notes</a:t>
            </a:r>
            <a:r>
              <a:rPr lang="en-US" sz="3500" dirty="0" smtClean="0"/>
              <a:t> appearing at </a:t>
            </a:r>
            <a:r>
              <a:rPr lang="en-US" sz="3500" b="1" dirty="0" smtClean="0"/>
              <a:t>grid points</a:t>
            </a:r>
          </a:p>
          <a:p>
            <a:r>
              <a:rPr lang="en-US" sz="3600" b="1" dirty="0" smtClean="0"/>
              <a:t>Rhythm Games: </a:t>
            </a:r>
            <a:r>
              <a:rPr lang="en-US" sz="3600" i="1" dirty="0" err="1" smtClean="0"/>
              <a:t>Osu</a:t>
            </a:r>
            <a:r>
              <a:rPr lang="en-US" sz="3600" i="1" dirty="0" smtClean="0"/>
              <a:t>! </a:t>
            </a:r>
            <a:r>
              <a:rPr lang="en-US" sz="3600" i="1" dirty="0" err="1" smtClean="0"/>
              <a:t>Tatakae</a:t>
            </a:r>
            <a:r>
              <a:rPr lang="en-US" sz="3600" i="1" dirty="0" smtClean="0"/>
              <a:t>! </a:t>
            </a:r>
            <a:r>
              <a:rPr lang="en-US" sz="3600" i="1" dirty="0" err="1" smtClean="0"/>
              <a:t>Ouendan</a:t>
            </a:r>
            <a:r>
              <a:rPr lang="en-US" sz="3600" i="1" dirty="0" smtClean="0"/>
              <a:t>!</a:t>
            </a:r>
            <a:endParaRPr lang="en-US" sz="3600" i="1" dirty="0"/>
          </a:p>
        </p:txBody>
      </p:sp>
      <p:pic>
        <p:nvPicPr>
          <p:cNvPr id="677" name="Picture 42" descr="D:\Development\Unity\Sandbox\Graphics\Slider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03393" y="17139261"/>
            <a:ext cx="27424139" cy="16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 descr="D:\Development\Unity\Sandbox\Graphics\Log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0127" y="30485328"/>
            <a:ext cx="5800073" cy="185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9" name="TextBox 678"/>
          <p:cNvSpPr txBox="1"/>
          <p:nvPr/>
        </p:nvSpPr>
        <p:spPr>
          <a:xfrm>
            <a:off x="15001160" y="3048000"/>
            <a:ext cx="131509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</a:rPr>
              <a:t>http://beatsportable.com</a:t>
            </a:r>
          </a:p>
          <a:p>
            <a:pPr algn="ctr"/>
            <a:r>
              <a:rPr lang="en-US" sz="3200" dirty="0" smtClean="0">
                <a:hlinkClick r:id="rId14"/>
              </a:rPr>
              <a:t>https://play.google.com/store/apps/details?id=com.beatsportable.prototypes</a:t>
            </a:r>
            <a:endParaRPr lang="en-US" sz="3200" b="1" dirty="0" smtClean="0">
              <a:solidFill>
                <a:schemeClr val="tx2"/>
              </a:solidFill>
            </a:endParaRPr>
          </a:p>
        </p:txBody>
      </p:sp>
      <p:pic>
        <p:nvPicPr>
          <p:cNvPr id="1068" name="Picture 4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13" y="30716308"/>
            <a:ext cx="4095750" cy="147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D:\Documents\2011-2012\Spring 2012\CIS 401\report\figure_prototype_gameflow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600" y="12115800"/>
            <a:ext cx="6101616" cy="916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6848" y="17601457"/>
            <a:ext cx="386715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4447" y="10658967"/>
            <a:ext cx="38766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6848" y="24536400"/>
            <a:ext cx="410527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6767998" y="11876389"/>
            <a:ext cx="2040500" cy="488641"/>
            <a:chOff x="7205662" y="11876389"/>
            <a:chExt cx="2040500" cy="488641"/>
          </a:xfrm>
        </p:grpSpPr>
        <p:pic>
          <p:nvPicPr>
            <p:cNvPr id="309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662" y="11884017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4774" y="11884016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4836" y="11883534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2" name="Picture 41" descr="D:\Documents\2011-2012\Spring 2012\CIS 401\poster\Stars\75.pn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6099" y="11876389"/>
              <a:ext cx="500063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333" name="Table 3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884174"/>
              </p:ext>
            </p:extLst>
          </p:nvPr>
        </p:nvGraphicFramePr>
        <p:xfrm>
          <a:off x="4878429" y="4582362"/>
          <a:ext cx="5636816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616"/>
                <a:gridCol w="2895600"/>
                <a:gridCol w="99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Category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Ratings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Avg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Challenge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3.69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Intuitive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4.18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Fun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3.76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Unique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2.43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Overall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2.33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6705245" y="5181600"/>
            <a:ext cx="2045494" cy="491107"/>
            <a:chOff x="6705245" y="5181600"/>
            <a:chExt cx="2045494" cy="491107"/>
          </a:xfrm>
        </p:grpSpPr>
        <p:pic>
          <p:nvPicPr>
            <p:cNvPr id="335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245" y="5191694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6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307" y="5191694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7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4419" y="5191693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9" name="Picture 41" descr="D:\Documents\2011-2012\Spring 2012\CIS 401\poster\Stars\75.pn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0676" y="5181600"/>
              <a:ext cx="500063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0" name="Group 339"/>
          <p:cNvGrpSpPr/>
          <p:nvPr/>
        </p:nvGrpSpPr>
        <p:grpSpPr>
          <a:xfrm>
            <a:off x="6724675" y="7136931"/>
            <a:ext cx="1520642" cy="490328"/>
            <a:chOff x="36495523" y="13536374"/>
            <a:chExt cx="1520642" cy="490328"/>
          </a:xfrm>
        </p:grpSpPr>
        <p:pic>
          <p:nvPicPr>
            <p:cNvPr id="341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95523" y="13536374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2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5585" y="13536374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3" name="Picture 40" descr="D:\Documents\2011-2012\Spring 2012\CIS 401\poster\Stars\50.pn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6102" y="13545689"/>
              <a:ext cx="500063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366" name="Table 3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71610"/>
              </p:ext>
            </p:extLst>
          </p:nvPr>
        </p:nvGraphicFramePr>
        <p:xfrm>
          <a:off x="4818489" y="18135600"/>
          <a:ext cx="5636816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616"/>
                <a:gridCol w="2895600"/>
                <a:gridCol w="99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Category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Ratings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Avg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Challenge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3.79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Intuitive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3.76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Fun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3.42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Unique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3.79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Overall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3.54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12" name="Group 411"/>
          <p:cNvGrpSpPr/>
          <p:nvPr/>
        </p:nvGrpSpPr>
        <p:grpSpPr>
          <a:xfrm>
            <a:off x="6703884" y="21315101"/>
            <a:ext cx="2027080" cy="481014"/>
            <a:chOff x="36509977" y="15437262"/>
            <a:chExt cx="2027080" cy="481014"/>
          </a:xfrm>
        </p:grpSpPr>
        <p:pic>
          <p:nvPicPr>
            <p:cNvPr id="413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09977" y="15437263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4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10039" y="15437263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5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9151" y="15437262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6" name="Picture 40" descr="D:\Documents\2011-2012\Spring 2012\CIS 401\poster\Stars\50.pn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6994" y="15437263"/>
              <a:ext cx="500063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417" name="Table 4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664247"/>
              </p:ext>
            </p:extLst>
          </p:nvPr>
        </p:nvGraphicFramePr>
        <p:xfrm>
          <a:off x="4887316" y="25222200"/>
          <a:ext cx="5636816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616"/>
                <a:gridCol w="2895600"/>
                <a:gridCol w="99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Category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Ratings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Avg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Challenge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4.27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Intuitive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3.81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Fun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4.14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Unique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3.85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Overall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3.98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69" name="Table 4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513766"/>
              </p:ext>
            </p:extLst>
          </p:nvPr>
        </p:nvGraphicFramePr>
        <p:xfrm>
          <a:off x="33187631" y="4601007"/>
          <a:ext cx="5636816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616"/>
                <a:gridCol w="2895600"/>
                <a:gridCol w="99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Category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Ratings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Avg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Challenge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4.39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Intuitive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3.50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Fun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4.07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Unique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4.10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Overall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3.80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7" name="Group 46"/>
          <p:cNvGrpSpPr/>
          <p:nvPr/>
        </p:nvGrpSpPr>
        <p:grpSpPr>
          <a:xfrm>
            <a:off x="35067433" y="6512069"/>
            <a:ext cx="2019298" cy="481496"/>
            <a:chOff x="35067433" y="6512069"/>
            <a:chExt cx="2019298" cy="481496"/>
          </a:xfrm>
        </p:grpSpPr>
        <p:pic>
          <p:nvPicPr>
            <p:cNvPr id="471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7433" y="6512552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5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7495" y="6512552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6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6607" y="6512551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7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86669" y="6512069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587" name="Table 5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064859"/>
              </p:ext>
            </p:extLst>
          </p:nvPr>
        </p:nvGraphicFramePr>
        <p:xfrm>
          <a:off x="33196163" y="11328763"/>
          <a:ext cx="5636816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616"/>
                <a:gridCol w="2895600"/>
                <a:gridCol w="99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Category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Ratings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Avg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Challenge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4.56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Intuitive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2.84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Fun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3.36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Unique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4.54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Overall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3.41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18" name="Group 617"/>
          <p:cNvGrpSpPr/>
          <p:nvPr/>
        </p:nvGrpSpPr>
        <p:grpSpPr>
          <a:xfrm>
            <a:off x="35049174" y="13272601"/>
            <a:ext cx="2027463" cy="497478"/>
            <a:chOff x="36477593" y="14201599"/>
            <a:chExt cx="2027463" cy="497478"/>
          </a:xfrm>
        </p:grpSpPr>
        <p:pic>
          <p:nvPicPr>
            <p:cNvPr id="620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77593" y="14218064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7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77655" y="14218064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8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96767" y="14218063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9" name="Picture 39" descr="D:\Documents\2011-2012\Spring 2012\CIS 401\poster\Stars\25.pn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4993" y="14201599"/>
              <a:ext cx="500063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/>
          <p:cNvGrpSpPr/>
          <p:nvPr/>
        </p:nvGrpSpPr>
        <p:grpSpPr>
          <a:xfrm>
            <a:off x="35042175" y="12579533"/>
            <a:ext cx="1521388" cy="488640"/>
            <a:chOff x="35042175" y="12579533"/>
            <a:chExt cx="1521388" cy="488640"/>
          </a:xfrm>
        </p:grpSpPr>
        <p:pic>
          <p:nvPicPr>
            <p:cNvPr id="643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2175" y="12587160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4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42237" y="12586678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5" name="Picture 41" descr="D:\Documents\2011-2012\Spring 2012\CIS 401\poster\Stars\75.pn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3500" y="12579533"/>
              <a:ext cx="500063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6" name="Group 645"/>
          <p:cNvGrpSpPr/>
          <p:nvPr/>
        </p:nvGrpSpPr>
        <p:grpSpPr>
          <a:xfrm>
            <a:off x="35081558" y="14508264"/>
            <a:ext cx="2027080" cy="481014"/>
            <a:chOff x="36509977" y="15437262"/>
            <a:chExt cx="2027080" cy="481014"/>
          </a:xfrm>
        </p:grpSpPr>
        <p:pic>
          <p:nvPicPr>
            <p:cNvPr id="647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09977" y="15437263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8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10039" y="15437263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0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9151" y="15437262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7" name="Picture 40" descr="D:\Documents\2011-2012\Spring 2012\CIS 401\poster\Stars\50.pn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6994" y="15437263"/>
              <a:ext cx="500063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660" name="Table 6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755637"/>
              </p:ext>
            </p:extLst>
          </p:nvPr>
        </p:nvGraphicFramePr>
        <p:xfrm>
          <a:off x="33224967" y="18089880"/>
          <a:ext cx="5636816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616"/>
                <a:gridCol w="2895600"/>
                <a:gridCol w="99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Category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Ratings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Avg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Challenge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4.26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Intuitive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2.65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Fun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3.04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Unique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4.18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Overall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3.23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35103694" y="19354800"/>
            <a:ext cx="1521388" cy="488640"/>
            <a:chOff x="35103694" y="19354800"/>
            <a:chExt cx="1521388" cy="488640"/>
          </a:xfrm>
        </p:grpSpPr>
        <p:pic>
          <p:nvPicPr>
            <p:cNvPr id="671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3694" y="19362427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3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3756" y="19361945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5" name="Picture 41" descr="D:\Documents\2011-2012\Spring 2012\CIS 401\poster\Stars\75.pn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25019" y="19354800"/>
              <a:ext cx="500063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698" name="Table 6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092092"/>
              </p:ext>
            </p:extLst>
          </p:nvPr>
        </p:nvGraphicFramePr>
        <p:xfrm>
          <a:off x="33233499" y="25157193"/>
          <a:ext cx="5636816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616"/>
                <a:gridCol w="2895600"/>
                <a:gridCol w="99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Category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Ratings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Avg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Challenge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3.93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Intuitive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4.13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Fun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4.33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Unique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4.02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Overall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4.20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6712986" y="5843587"/>
            <a:ext cx="2541708" cy="498962"/>
            <a:chOff x="6712986" y="5843587"/>
            <a:chExt cx="2541708" cy="498962"/>
          </a:xfrm>
        </p:grpSpPr>
        <p:pic>
          <p:nvPicPr>
            <p:cNvPr id="345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986" y="5861536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6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3048" y="5861536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7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2160" y="5861535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4" name="Picture 39" descr="D:\Documents\2011-2012\Spring 2012\CIS 401\poster\Stars\25.pn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4631" y="5843587"/>
              <a:ext cx="500063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5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2938" y="5861535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6" name="Group 725"/>
          <p:cNvGrpSpPr/>
          <p:nvPr/>
        </p:nvGrpSpPr>
        <p:grpSpPr>
          <a:xfrm>
            <a:off x="6730476" y="6490767"/>
            <a:ext cx="2045494" cy="491107"/>
            <a:chOff x="6705245" y="5181600"/>
            <a:chExt cx="2045494" cy="491107"/>
          </a:xfrm>
        </p:grpSpPr>
        <p:pic>
          <p:nvPicPr>
            <p:cNvPr id="727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245" y="5191694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8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307" y="5191694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9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4419" y="5191693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0" name="Picture 41" descr="D:\Documents\2011-2012\Spring 2012\CIS 401\poster\Stars\75.pn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0676" y="5181600"/>
              <a:ext cx="500063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6754255" y="7771534"/>
            <a:ext cx="1522534" cy="498961"/>
            <a:chOff x="7783353" y="7771534"/>
            <a:chExt cx="1522534" cy="498961"/>
          </a:xfrm>
        </p:grpSpPr>
        <p:pic>
          <p:nvPicPr>
            <p:cNvPr id="734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3353" y="7789482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5" name="Picture 39" descr="D:\Documents\2011-2012\Spring 2012\CIS 401\poster\Stars\25.pn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5824" y="7771534"/>
              <a:ext cx="500063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6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4131" y="7789482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4060762"/>
            <a:ext cx="3914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10742714"/>
            <a:ext cx="39147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17544307"/>
            <a:ext cx="39147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550" y="24574500"/>
            <a:ext cx="38290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3972" y="3839853"/>
            <a:ext cx="38671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6754255" y="12514748"/>
            <a:ext cx="2050014" cy="481014"/>
            <a:chOff x="6754255" y="12514748"/>
            <a:chExt cx="2050014" cy="481014"/>
          </a:xfrm>
        </p:grpSpPr>
        <p:pic>
          <p:nvPicPr>
            <p:cNvPr id="738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4255" y="12514749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9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4317" y="12514749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0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3429" y="12514748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2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4207" y="12514748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43" name="Group 742"/>
          <p:cNvGrpSpPr/>
          <p:nvPr/>
        </p:nvGrpSpPr>
        <p:grpSpPr>
          <a:xfrm>
            <a:off x="6754255" y="13167344"/>
            <a:ext cx="2040500" cy="488641"/>
            <a:chOff x="7205662" y="11876389"/>
            <a:chExt cx="2040500" cy="488641"/>
          </a:xfrm>
        </p:grpSpPr>
        <p:pic>
          <p:nvPicPr>
            <p:cNvPr id="744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662" y="11884017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5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4774" y="11884016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6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4836" y="11883534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7" name="Picture 41" descr="D:\Documents\2011-2012\Spring 2012\CIS 401\poster\Stars\75.pn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6099" y="11876389"/>
              <a:ext cx="500063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48" name="Group 747"/>
          <p:cNvGrpSpPr/>
          <p:nvPr/>
        </p:nvGrpSpPr>
        <p:grpSpPr>
          <a:xfrm>
            <a:off x="6747828" y="13844586"/>
            <a:ext cx="2050014" cy="481014"/>
            <a:chOff x="6754255" y="12514748"/>
            <a:chExt cx="2050014" cy="481014"/>
          </a:xfrm>
        </p:grpSpPr>
        <p:pic>
          <p:nvPicPr>
            <p:cNvPr id="749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4255" y="12514749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0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4317" y="12514749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1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3429" y="12514748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2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4207" y="12514748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53" name="Group 752"/>
          <p:cNvGrpSpPr/>
          <p:nvPr/>
        </p:nvGrpSpPr>
        <p:grpSpPr>
          <a:xfrm>
            <a:off x="6758257" y="14454185"/>
            <a:ext cx="2050014" cy="481014"/>
            <a:chOff x="6754255" y="12514748"/>
            <a:chExt cx="2050014" cy="481014"/>
          </a:xfrm>
        </p:grpSpPr>
        <p:pic>
          <p:nvPicPr>
            <p:cNvPr id="754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4255" y="12514749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5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4317" y="12514749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6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3429" y="12514748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7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4207" y="12514748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58" name="Group 757"/>
          <p:cNvGrpSpPr/>
          <p:nvPr/>
        </p:nvGrpSpPr>
        <p:grpSpPr>
          <a:xfrm>
            <a:off x="6689430" y="18789959"/>
            <a:ext cx="2040500" cy="488641"/>
            <a:chOff x="7205662" y="11876389"/>
            <a:chExt cx="2040500" cy="488641"/>
          </a:xfrm>
        </p:grpSpPr>
        <p:pic>
          <p:nvPicPr>
            <p:cNvPr id="759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662" y="11884017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0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4774" y="11884016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1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4836" y="11883534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2" name="Picture 41" descr="D:\Documents\2011-2012\Spring 2012\CIS 401\poster\Stars\75.pn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6099" y="11876389"/>
              <a:ext cx="500063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63" name="Group 762"/>
          <p:cNvGrpSpPr/>
          <p:nvPr/>
        </p:nvGrpSpPr>
        <p:grpSpPr>
          <a:xfrm>
            <a:off x="6698921" y="19431000"/>
            <a:ext cx="2040500" cy="488641"/>
            <a:chOff x="7205662" y="11876389"/>
            <a:chExt cx="2040500" cy="488641"/>
          </a:xfrm>
        </p:grpSpPr>
        <p:pic>
          <p:nvPicPr>
            <p:cNvPr id="764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662" y="11884017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5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4774" y="11884016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6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4836" y="11883534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7" name="Picture 41" descr="D:\Documents\2011-2012\Spring 2012\CIS 401\poster\Stars\75.pn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6099" y="11876389"/>
              <a:ext cx="500063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72" name="Group 771"/>
          <p:cNvGrpSpPr/>
          <p:nvPr/>
        </p:nvGrpSpPr>
        <p:grpSpPr>
          <a:xfrm>
            <a:off x="6705600" y="20050181"/>
            <a:ext cx="2027080" cy="481014"/>
            <a:chOff x="36509977" y="15437262"/>
            <a:chExt cx="2027080" cy="481014"/>
          </a:xfrm>
        </p:grpSpPr>
        <p:pic>
          <p:nvPicPr>
            <p:cNvPr id="773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09977" y="15437263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4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10039" y="15437263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5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9151" y="15437262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6" name="Picture 40" descr="D:\Documents\2011-2012\Spring 2012\CIS 401\poster\Stars\50.pn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6994" y="15437263"/>
              <a:ext cx="500063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77" name="Group 776"/>
          <p:cNvGrpSpPr/>
          <p:nvPr/>
        </p:nvGrpSpPr>
        <p:grpSpPr>
          <a:xfrm>
            <a:off x="6705600" y="20726400"/>
            <a:ext cx="2040500" cy="488641"/>
            <a:chOff x="7205662" y="11876389"/>
            <a:chExt cx="2040500" cy="488641"/>
          </a:xfrm>
        </p:grpSpPr>
        <p:pic>
          <p:nvPicPr>
            <p:cNvPr id="778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662" y="11884017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9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4774" y="11884016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0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4836" y="11883534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1" name="Picture 41" descr="D:\Documents\2011-2012\Spring 2012\CIS 401\poster\Stars\75.pn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6099" y="11876389"/>
              <a:ext cx="500063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Group 42"/>
          <p:cNvGrpSpPr/>
          <p:nvPr/>
        </p:nvGrpSpPr>
        <p:grpSpPr>
          <a:xfrm>
            <a:off x="6738938" y="25831800"/>
            <a:ext cx="2527525" cy="497478"/>
            <a:chOff x="6738938" y="25831800"/>
            <a:chExt cx="2527525" cy="497478"/>
          </a:xfrm>
        </p:grpSpPr>
        <p:pic>
          <p:nvPicPr>
            <p:cNvPr id="442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25848265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3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9062" y="25848265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4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8174" y="25848264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5" name="Picture 39" descr="D:\Documents\2011-2012\Spring 2012\CIS 401\poster\Stars\25.pn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6400" y="25831800"/>
              <a:ext cx="500063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2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8938" y="25848265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83" name="Group 782"/>
          <p:cNvGrpSpPr/>
          <p:nvPr/>
        </p:nvGrpSpPr>
        <p:grpSpPr>
          <a:xfrm>
            <a:off x="6741860" y="26489684"/>
            <a:ext cx="2040500" cy="488641"/>
            <a:chOff x="7205662" y="11876389"/>
            <a:chExt cx="2040500" cy="488641"/>
          </a:xfrm>
        </p:grpSpPr>
        <p:pic>
          <p:nvPicPr>
            <p:cNvPr id="784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662" y="11884017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5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4774" y="11884016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6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4836" y="11883534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7" name="Picture 41" descr="D:\Documents\2011-2012\Spring 2012\CIS 401\poster\Stars\75.pn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6099" y="11876389"/>
              <a:ext cx="500063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88" name="Group 787"/>
          <p:cNvGrpSpPr/>
          <p:nvPr/>
        </p:nvGrpSpPr>
        <p:grpSpPr>
          <a:xfrm>
            <a:off x="6731522" y="27127200"/>
            <a:ext cx="2527525" cy="497478"/>
            <a:chOff x="6738938" y="25831800"/>
            <a:chExt cx="2527525" cy="497478"/>
          </a:xfrm>
        </p:grpSpPr>
        <p:pic>
          <p:nvPicPr>
            <p:cNvPr id="789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25848265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0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9062" y="25848265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1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8174" y="25848264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2" name="Picture 39" descr="D:\Documents\2011-2012\Spring 2012\CIS 401\poster\Stars\25.pn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6400" y="25831800"/>
              <a:ext cx="500063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3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8938" y="25848265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94" name="Group 793"/>
          <p:cNvGrpSpPr/>
          <p:nvPr/>
        </p:nvGrpSpPr>
        <p:grpSpPr>
          <a:xfrm>
            <a:off x="6747828" y="27781559"/>
            <a:ext cx="2040500" cy="488641"/>
            <a:chOff x="7205662" y="11876389"/>
            <a:chExt cx="2040500" cy="488641"/>
          </a:xfrm>
        </p:grpSpPr>
        <p:pic>
          <p:nvPicPr>
            <p:cNvPr id="795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662" y="11884017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6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4774" y="11884016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7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4836" y="11883534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8" name="Picture 41" descr="D:\Documents\2011-2012\Spring 2012\CIS 401\poster\Stars\75.pn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6099" y="11876389"/>
              <a:ext cx="500063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99" name="Group 798"/>
          <p:cNvGrpSpPr/>
          <p:nvPr/>
        </p:nvGrpSpPr>
        <p:grpSpPr>
          <a:xfrm>
            <a:off x="6737200" y="28367832"/>
            <a:ext cx="2050014" cy="481014"/>
            <a:chOff x="6754255" y="12514748"/>
            <a:chExt cx="2050014" cy="481014"/>
          </a:xfrm>
        </p:grpSpPr>
        <p:pic>
          <p:nvPicPr>
            <p:cNvPr id="800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4255" y="12514749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1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4317" y="12514749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2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3429" y="12514748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3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4207" y="12514748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35043251" y="5191694"/>
            <a:ext cx="2494690" cy="501989"/>
            <a:chOff x="35043251" y="5191694"/>
            <a:chExt cx="2494690" cy="501989"/>
          </a:xfrm>
        </p:grpSpPr>
        <p:pic>
          <p:nvPicPr>
            <p:cNvPr id="480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7299" y="5191694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3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7361" y="5191694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4" name="Picture 40" descr="D:\Documents\2011-2012\Spring 2012\CIS 401\poster\Stars\50.pn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7878" y="5201009"/>
              <a:ext cx="500063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4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37316" y="5212670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5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3251" y="5201008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35052998" y="5863578"/>
            <a:ext cx="2000625" cy="501989"/>
            <a:chOff x="35052998" y="5863578"/>
            <a:chExt cx="2000625" cy="501989"/>
          </a:xfrm>
        </p:grpSpPr>
        <p:pic>
          <p:nvPicPr>
            <p:cNvPr id="807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32981" y="5863578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8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3043" y="5863578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9" name="Picture 40" descr="D:\Documents\2011-2012\Spring 2012\CIS 401\poster\Stars\50.pn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53560" y="5872893"/>
              <a:ext cx="500063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0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998" y="5884554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2" name="Group 811"/>
          <p:cNvGrpSpPr/>
          <p:nvPr/>
        </p:nvGrpSpPr>
        <p:grpSpPr>
          <a:xfrm>
            <a:off x="35090102" y="7214704"/>
            <a:ext cx="2019298" cy="481496"/>
            <a:chOff x="35067433" y="6512069"/>
            <a:chExt cx="2019298" cy="481496"/>
          </a:xfrm>
        </p:grpSpPr>
        <p:pic>
          <p:nvPicPr>
            <p:cNvPr id="813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7433" y="6512552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4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7495" y="6512552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5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6607" y="6512551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6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86669" y="6512069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Group 47"/>
          <p:cNvGrpSpPr/>
          <p:nvPr/>
        </p:nvGrpSpPr>
        <p:grpSpPr>
          <a:xfrm>
            <a:off x="35094862" y="7817159"/>
            <a:ext cx="2040500" cy="488641"/>
            <a:chOff x="35094862" y="7817159"/>
            <a:chExt cx="2040500" cy="488641"/>
          </a:xfrm>
        </p:grpSpPr>
        <p:pic>
          <p:nvPicPr>
            <p:cNvPr id="819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94862" y="7824787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3974" y="7824786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4036" y="7824304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2" name="Picture 41" descr="D:\Documents\2011-2012\Spring 2012\CIS 401\poster\Stars\75.pn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5299" y="7817159"/>
              <a:ext cx="500063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3" name="Group 822"/>
          <p:cNvGrpSpPr/>
          <p:nvPr/>
        </p:nvGrpSpPr>
        <p:grpSpPr>
          <a:xfrm>
            <a:off x="35035729" y="11979112"/>
            <a:ext cx="2494690" cy="501989"/>
            <a:chOff x="35043251" y="5191694"/>
            <a:chExt cx="2494690" cy="501989"/>
          </a:xfrm>
        </p:grpSpPr>
        <p:pic>
          <p:nvPicPr>
            <p:cNvPr id="824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7299" y="5191694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5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7361" y="5191694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6" name="Picture 40" descr="D:\Documents\2011-2012\Spring 2012\CIS 401\poster\Stars\50.pn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7878" y="5201009"/>
              <a:ext cx="500063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7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37316" y="5212670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8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3251" y="5201008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9" name="Group 828"/>
          <p:cNvGrpSpPr/>
          <p:nvPr/>
        </p:nvGrpSpPr>
        <p:grpSpPr>
          <a:xfrm>
            <a:off x="35052000" y="13899811"/>
            <a:ext cx="2494690" cy="501989"/>
            <a:chOff x="35043251" y="5191694"/>
            <a:chExt cx="2494690" cy="501989"/>
          </a:xfrm>
        </p:grpSpPr>
        <p:pic>
          <p:nvPicPr>
            <p:cNvPr id="830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7299" y="5191694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1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7361" y="5191694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2" name="Picture 40" descr="D:\Documents\2011-2012\Spring 2012\CIS 401\poster\Stars\50.pn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7878" y="5201009"/>
              <a:ext cx="500063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3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37316" y="5212670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4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3251" y="5201008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oup 49"/>
          <p:cNvGrpSpPr/>
          <p:nvPr/>
        </p:nvGrpSpPr>
        <p:grpSpPr>
          <a:xfrm>
            <a:off x="35085338" y="18700640"/>
            <a:ext cx="2528216" cy="501760"/>
            <a:chOff x="35085338" y="18700640"/>
            <a:chExt cx="2528216" cy="501760"/>
          </a:xfrm>
        </p:grpSpPr>
        <p:pic>
          <p:nvPicPr>
            <p:cNvPr id="683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86091" y="18717105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4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6153" y="18717105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5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5265" y="18717104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6" name="Picture 39" descr="D:\Documents\2011-2012\Spring 2012\CIS 401\poster\Stars\25.pn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13491" y="18700640"/>
              <a:ext cx="500063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5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5338" y="18721387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51"/>
          <p:cNvGrpSpPr/>
          <p:nvPr/>
        </p:nvGrpSpPr>
        <p:grpSpPr>
          <a:xfrm>
            <a:off x="35102238" y="20016786"/>
            <a:ext cx="1519236" cy="481014"/>
            <a:chOff x="35102238" y="20016786"/>
            <a:chExt cx="1519236" cy="481014"/>
          </a:xfrm>
        </p:grpSpPr>
        <p:pic>
          <p:nvPicPr>
            <p:cNvPr id="837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2238" y="20016787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8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2300" y="20016787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9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21412" y="20016786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up 52"/>
          <p:cNvGrpSpPr/>
          <p:nvPr/>
        </p:nvGrpSpPr>
        <p:grpSpPr>
          <a:xfrm>
            <a:off x="35085338" y="20649542"/>
            <a:ext cx="2557462" cy="498136"/>
            <a:chOff x="35085338" y="20649542"/>
            <a:chExt cx="2557462" cy="498136"/>
          </a:xfrm>
        </p:grpSpPr>
        <p:pic>
          <p:nvPicPr>
            <p:cNvPr id="843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5337" y="20666665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4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5399" y="20666665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5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4511" y="20666664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6" name="Picture 39" descr="D:\Documents\2011-2012\Spring 2012\CIS 401\poster\Stars\25.pn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2737" y="20650200"/>
              <a:ext cx="500063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7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5338" y="20649542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Group 53"/>
          <p:cNvGrpSpPr/>
          <p:nvPr/>
        </p:nvGrpSpPr>
        <p:grpSpPr>
          <a:xfrm>
            <a:off x="35081937" y="21283613"/>
            <a:ext cx="2027463" cy="497478"/>
            <a:chOff x="35081937" y="21283613"/>
            <a:chExt cx="2027463" cy="497478"/>
          </a:xfrm>
        </p:grpSpPr>
        <p:pic>
          <p:nvPicPr>
            <p:cNvPr id="849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1937" y="21300078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0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81999" y="21300078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1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01111" y="21300077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2" name="Picture 39" descr="D:\Documents\2011-2012\Spring 2012\CIS 401\poster\Stars\25.pn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9337" y="21283613"/>
              <a:ext cx="500063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6551" y="12496800"/>
            <a:ext cx="4445905" cy="842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4" name="TextBox 853"/>
          <p:cNvSpPr txBox="1"/>
          <p:nvPr/>
        </p:nvSpPr>
        <p:spPr>
          <a:xfrm>
            <a:off x="15283856" y="7086600"/>
            <a:ext cx="12649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3200" b="1" u="sng" dirty="0" smtClean="0"/>
              <a:t>Implementation:</a:t>
            </a:r>
          </a:p>
        </p:txBody>
      </p:sp>
      <p:sp>
        <p:nvSpPr>
          <p:cNvPr id="855" name="TextBox 854"/>
          <p:cNvSpPr txBox="1"/>
          <p:nvPr/>
        </p:nvSpPr>
        <p:spPr>
          <a:xfrm>
            <a:off x="21922779" y="20955000"/>
            <a:ext cx="5085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Fig 4. Timing accuracy chart</a:t>
            </a:r>
            <a:endParaRPr lang="en-US" sz="3200" i="1" dirty="0"/>
          </a:p>
        </p:txBody>
      </p:sp>
      <p:sp>
        <p:nvSpPr>
          <p:cNvPr id="856" name="TextBox 855"/>
          <p:cNvSpPr txBox="1"/>
          <p:nvPr/>
        </p:nvSpPr>
        <p:spPr>
          <a:xfrm>
            <a:off x="15446257" y="21056025"/>
            <a:ext cx="7009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Fig 3. App </a:t>
            </a:r>
            <a:r>
              <a:rPr lang="en-US" sz="3200" i="1" dirty="0" err="1" smtClean="0"/>
              <a:t>gameflow</a:t>
            </a:r>
            <a:r>
              <a:rPr lang="en-US" sz="3200" i="1" dirty="0" smtClean="0"/>
              <a:t> diagram</a:t>
            </a:r>
            <a:endParaRPr lang="en-US" sz="3200" i="1" dirty="0"/>
          </a:p>
        </p:txBody>
      </p:sp>
      <p:pic>
        <p:nvPicPr>
          <p:cNvPr id="1051" name="Picture 27" descr="D:\Documents\2011-2012\Spring 2012\CIS 401\report\figure_chart_results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3724" y="23622000"/>
            <a:ext cx="9029463" cy="723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8" name="TextBox 857"/>
          <p:cNvSpPr txBox="1"/>
          <p:nvPr/>
        </p:nvSpPr>
        <p:spPr>
          <a:xfrm>
            <a:off x="15475028" y="21793200"/>
            <a:ext cx="12458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Results:</a:t>
            </a:r>
          </a:p>
          <a:p>
            <a:r>
              <a:rPr lang="en-US" sz="3200" dirty="0" smtClean="0"/>
              <a:t>Using collected data on accuracy charts and feedback ratings, the following relative ratings of each rhythm game mode were concluded:</a:t>
            </a:r>
          </a:p>
        </p:txBody>
      </p:sp>
      <p:pic>
        <p:nvPicPr>
          <p:cNvPr id="1052" name="Picture 28" descr="D:\Documents\2011-2012\Spring 2012\CIS 401\report\figure_screenshot_main.jp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856" y="7696200"/>
            <a:ext cx="6167447" cy="385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D:\Documents\2011-2012\Spring 2012\CIS 401\report\figure_screenshot_gameplay_1.jp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5609" y="7696200"/>
            <a:ext cx="6167447" cy="385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" name="TextBox 859"/>
          <p:cNvSpPr txBox="1"/>
          <p:nvPr/>
        </p:nvSpPr>
        <p:spPr>
          <a:xfrm>
            <a:off x="15283856" y="11506200"/>
            <a:ext cx="6319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Fig 1. Screenshot of mode </a:t>
            </a:r>
            <a:r>
              <a:rPr lang="en-US" sz="3200" i="1" dirty="0"/>
              <a:t>s</a:t>
            </a:r>
            <a:r>
              <a:rPr lang="en-US" sz="3200" i="1" dirty="0" smtClean="0"/>
              <a:t>election</a:t>
            </a:r>
            <a:endParaRPr lang="en-US" sz="3200" i="1" dirty="0"/>
          </a:p>
        </p:txBody>
      </p:sp>
      <p:sp>
        <p:nvSpPr>
          <p:cNvPr id="861" name="TextBox 860"/>
          <p:cNvSpPr txBox="1"/>
          <p:nvPr/>
        </p:nvSpPr>
        <p:spPr>
          <a:xfrm>
            <a:off x="21842304" y="11506200"/>
            <a:ext cx="6319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Fig 2. Screenshot of gameplay</a:t>
            </a:r>
            <a:endParaRPr lang="en-US" sz="3200" i="1" dirty="0"/>
          </a:p>
        </p:txBody>
      </p:sp>
      <p:grpSp>
        <p:nvGrpSpPr>
          <p:cNvPr id="276" name="Group 275"/>
          <p:cNvGrpSpPr/>
          <p:nvPr/>
        </p:nvGrpSpPr>
        <p:grpSpPr>
          <a:xfrm>
            <a:off x="35052000" y="25755600"/>
            <a:ext cx="2019298" cy="481496"/>
            <a:chOff x="35067433" y="6512069"/>
            <a:chExt cx="2019298" cy="481496"/>
          </a:xfrm>
        </p:grpSpPr>
        <p:pic>
          <p:nvPicPr>
            <p:cNvPr id="277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7433" y="6512552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8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7495" y="6512552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9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6607" y="6512551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0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86669" y="6512069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5052998" y="26401121"/>
            <a:ext cx="2513602" cy="497479"/>
            <a:chOff x="35052998" y="26401121"/>
            <a:chExt cx="2513602" cy="497479"/>
          </a:xfrm>
        </p:grpSpPr>
        <p:pic>
          <p:nvPicPr>
            <p:cNvPr id="710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39137" y="26417587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1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9199" y="26417587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2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58311" y="26417586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3" name="Picture 39" descr="D:\Documents\2011-2012\Spring 2012\CIS 401\poster\Stars\25.pn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6537" y="26401122"/>
              <a:ext cx="500063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1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998" y="26401121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3" name="Group 282"/>
          <p:cNvGrpSpPr/>
          <p:nvPr/>
        </p:nvGrpSpPr>
        <p:grpSpPr>
          <a:xfrm>
            <a:off x="35052000" y="27086264"/>
            <a:ext cx="2557462" cy="498136"/>
            <a:chOff x="35085338" y="20649542"/>
            <a:chExt cx="2557462" cy="498136"/>
          </a:xfrm>
        </p:grpSpPr>
        <p:pic>
          <p:nvPicPr>
            <p:cNvPr id="284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5337" y="20666665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5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5399" y="20666665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4511" y="20666664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7" name="Picture 39" descr="D:\Documents\2011-2012\Spring 2012\CIS 401\poster\Stars\25.pn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2737" y="20650200"/>
              <a:ext cx="500063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8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5338" y="20649542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9" name="Group 288"/>
          <p:cNvGrpSpPr/>
          <p:nvPr/>
        </p:nvGrpSpPr>
        <p:grpSpPr>
          <a:xfrm>
            <a:off x="35052000" y="27736800"/>
            <a:ext cx="2019298" cy="481496"/>
            <a:chOff x="35067433" y="6512069"/>
            <a:chExt cx="2019298" cy="481496"/>
          </a:xfrm>
        </p:grpSpPr>
        <p:pic>
          <p:nvPicPr>
            <p:cNvPr id="290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7433" y="6512552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1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7495" y="6512552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2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6607" y="6512551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3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86669" y="6512069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4" name="Group 293"/>
          <p:cNvGrpSpPr/>
          <p:nvPr/>
        </p:nvGrpSpPr>
        <p:grpSpPr>
          <a:xfrm>
            <a:off x="35072411" y="28343452"/>
            <a:ext cx="2557462" cy="498136"/>
            <a:chOff x="35085338" y="20649542"/>
            <a:chExt cx="2557462" cy="498136"/>
          </a:xfrm>
        </p:grpSpPr>
        <p:pic>
          <p:nvPicPr>
            <p:cNvPr id="295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5337" y="20666665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6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5399" y="20666665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4511" y="20666664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8" name="Picture 39" descr="D:\Documents\2011-2012\Spring 2012\CIS 401\poster\Stars\25.pn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2737" y="20650200"/>
              <a:ext cx="500063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9" name="Picture 37" descr="D:\Documents\2011-2012\Spring 2012\CIS 401\poster\Stars\10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5338" y="20649542"/>
              <a:ext cx="500062" cy="48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96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411</Words>
  <Application>Microsoft Office PowerPoint</Application>
  <PresentationFormat>Custom</PresentationFormat>
  <Paragraphs>150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Keripo</dc:creator>
  <cp:lastModifiedBy>Keripo</cp:lastModifiedBy>
  <cp:revision>164</cp:revision>
  <dcterms:created xsi:type="dcterms:W3CDTF">2012-04-18T23:08:36Z</dcterms:created>
  <dcterms:modified xsi:type="dcterms:W3CDTF">2012-04-22T09:54:14Z</dcterms:modified>
</cp:coreProperties>
</file>