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8" r:id="rId4"/>
    <p:sldId id="293" r:id="rId5"/>
    <p:sldId id="271" r:id="rId6"/>
    <p:sldId id="272" r:id="rId7"/>
    <p:sldId id="274" r:id="rId8"/>
    <p:sldId id="275" r:id="rId9"/>
    <p:sldId id="278" r:id="rId10"/>
    <p:sldId id="276" r:id="rId11"/>
    <p:sldId id="279" r:id="rId12"/>
    <p:sldId id="277" r:id="rId13"/>
    <p:sldId id="282" r:id="rId14"/>
    <p:sldId id="283" r:id="rId15"/>
    <p:sldId id="292" r:id="rId16"/>
    <p:sldId id="284" r:id="rId17"/>
    <p:sldId id="291" r:id="rId18"/>
    <p:sldId id="285" r:id="rId19"/>
    <p:sldId id="267" r:id="rId20"/>
    <p:sldId id="287" r:id="rId21"/>
    <p:sldId id="286" r:id="rId22"/>
    <p:sldId id="270" r:id="rId23"/>
    <p:sldId id="288" r:id="rId24"/>
    <p:sldId id="289" r:id="rId25"/>
    <p:sldId id="290" r:id="rId26"/>
    <p:sldId id="269" r:id="rId27"/>
    <p:sldId id="294" r:id="rId28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0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0CAE48FF-9F56-4461-B4C5-8355FDD51D10}" type="slidenum">
              <a:t>‹#›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57335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 idx="2"/>
          </p:nvPr>
        </p:nvSpPr>
        <p:spPr>
          <a:xfrm>
            <a:off x="1138320" y="763200"/>
            <a:ext cx="5494320" cy="377064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3"/>
          </p:nvPr>
        </p:nvSpPr>
        <p:spPr>
          <a:xfrm>
            <a:off x="775799" y="4776840"/>
            <a:ext cx="6216839" cy="45248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  <p:sp>
        <p:nvSpPr>
          <p:cNvPr id="5" name="Header Placeholder 4"/>
          <p:cNvSpPr txBox="1">
            <a:spLocks noGrp="1"/>
          </p:cNvSpPr>
          <p:nvPr>
            <p:ph type="hdr" sz="quarter"/>
          </p:nvPr>
        </p:nvSpPr>
        <p:spPr>
          <a:xfrm>
            <a:off x="0" y="-360"/>
            <a:ext cx="3371760" cy="501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Date Placeholder 5"/>
          <p:cNvSpPr txBox="1">
            <a:spLocks noGrp="1"/>
          </p:cNvSpPr>
          <p:nvPr>
            <p:ph type="dt" idx="1"/>
          </p:nvPr>
        </p:nvSpPr>
        <p:spPr>
          <a:xfrm>
            <a:off x="4398479" y="-360"/>
            <a:ext cx="3372120" cy="501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Footer Placeholder 6"/>
          <p:cNvSpPr txBox="1">
            <a:spLocks noGrp="1"/>
          </p:cNvSpPr>
          <p:nvPr>
            <p:ph type="ftr" sz="quarter" idx="4"/>
          </p:nvPr>
        </p:nvSpPr>
        <p:spPr>
          <a:xfrm>
            <a:off x="0" y="9554760"/>
            <a:ext cx="3371760" cy="50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7"/>
          <p:cNvSpPr txBox="1">
            <a:spLocks noGrp="1"/>
          </p:cNvSpPr>
          <p:nvPr>
            <p:ph type="sldNum" sz="quarter" idx="5"/>
          </p:nvPr>
        </p:nvSpPr>
        <p:spPr>
          <a:xfrm>
            <a:off x="4398479" y="9554760"/>
            <a:ext cx="3372120" cy="50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9C35FB39-9C9E-4FC1-89B4-B87621275C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0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宋体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5799" y="4776840"/>
            <a:ext cx="6216839" cy="452520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753A76-694D-405A-99B9-A6A5FAB276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8B8814-0491-4299-AC62-89C3FDFB9F8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00C65A-ECE9-4CAB-9D91-E1D759FE62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B5D518-8237-439C-A74F-D8E94787B4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EE564F-46E0-4072-BE53-C5E8DD6C85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D3A709-0966-4952-B246-A675E43D83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39909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68475"/>
            <a:ext cx="39909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D9446B-C05C-417A-9ED0-C0CDDB39F9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4BD722-2F33-4CB1-B562-0E7CB6A1F6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A2F6EA-8D1D-42E5-AB84-031776B622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751EBF-2F22-4634-851E-7BF6014F69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2D6CA6-0882-4F8A-9EAA-06636C373E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050593-9A8B-4AD9-960C-BA7FE17AEA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B2FB2C-F778-41AD-AA0B-C5705FB1CF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301625"/>
            <a:ext cx="2068512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301625"/>
            <a:ext cx="6057900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3183F9-EFED-431B-9DF1-6E7E88A631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E4EECC-78A6-47A9-B9DA-EB3F1AAC81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131988-7004-4D9A-9F1D-D898549DE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C6F9B9-B4DC-4825-852B-E764DAB12A7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62993A-3BC6-4798-8CBA-1331661CA8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F06AEB-6104-4194-9D3B-63CEB7193E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1C5C94-BFEB-4CD6-A1E6-6E56D73225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7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AEB024-9EE6-4B4E-B10F-EA6BEE87A8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2920" y="301320"/>
            <a:ext cx="9069480" cy="12607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2920" y="1768320"/>
            <a:ext cx="9069480" cy="498852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4612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9392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720" y="6886440"/>
            <a:ext cx="2346480" cy="519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defRPr>
            </a:lvl1pPr>
          </a:lstStyle>
          <a:p>
            <a:pPr lvl="0"/>
            <a:fld id="{421E4B29-27D9-402E-9550-58D6D2B7222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宋体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宋体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360000" y="301320"/>
            <a:ext cx="8278920" cy="12607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2920" y="1768320"/>
            <a:ext cx="8134200" cy="498852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46120" cy="5194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en-US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14640" y="6886440"/>
            <a:ext cx="3193920" cy="5194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5000"/>
              </a:lnSpc>
              <a:buNone/>
              <a:tabLst/>
              <a:defRPr lang="en-US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35720" y="6886440"/>
            <a:ext cx="2346480" cy="5194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5000"/>
              </a:lnSpc>
              <a:buNone/>
              <a:tabLst/>
              <a:defRPr lang="en-US" sz="14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20DD40F7-2EE4-4C84-BF92-79FC2C5AD8A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kern="1200" baseline="0">
          <a:ln>
            <a:noFill/>
          </a:ln>
          <a:solidFill>
            <a:srgbClr val="198A8A"/>
          </a:solidFill>
          <a:latin typeface="Arial" pitchFamily="18"/>
          <a:ea typeface="Arial Unicode MS" pitchFamily="2"/>
          <a:cs typeface="Arial Unicode MS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Arial" pitchFamily="18"/>
          <a:ea typeface="Arial Unicode MS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31805" y="5358828"/>
            <a:ext cx="8807399" cy="14690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6444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Project Progress Report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Members:	Philip H. </a:t>
            </a:r>
            <a:r>
              <a:rPr lang="en-US" sz="2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Peng</a:t>
            </a:r>
            <a:endParaRPr lang="en-US" sz="22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 charset="0"/>
              <a:ea typeface="宋体" pitchFamily="2"/>
              <a:cs typeface="Arial" pitchFamily="34" charset="0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Advisor: Dr. Stephen H. Lane</a:t>
            </a:r>
            <a:endParaRPr lang="en-US" sz="22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 charset="0"/>
              <a:ea typeface="宋体" pitchFamily="2"/>
              <a:cs typeface="Arial" pitchFamily="34" charset="0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CIS 400, Fall 2011, </a:t>
            </a:r>
            <a:r>
              <a:rPr lang="en-US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宋体" pitchFamily="2"/>
                <a:cs typeface="Arial" pitchFamily="34" charset="0"/>
              </a:rPr>
              <a:t>University of Pennsylvania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8437"/>
            <a:ext cx="8939204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pitchFamily="34" charset="0"/>
                <a:cs typeface="Arial" pitchFamily="34" charset="0"/>
              </a:rPr>
              <a:t>Designing Rhythm Game Interfaces for</a:t>
            </a:r>
          </a:p>
          <a:p>
            <a:pPr algn="ctr"/>
            <a:r>
              <a:rPr lang="en-US" sz="4800" dirty="0" smtClean="0">
                <a:latin typeface="Arial" pitchFamily="34" charset="0"/>
                <a:cs typeface="Arial" pitchFamily="34" charset="0"/>
              </a:rPr>
              <a:t>Touchscreen Devices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05" y="2615628"/>
            <a:ext cx="279861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Development\Android\Workspace\beats2prototypes\res\drawable\beats2_prototype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4" y="2179637"/>
            <a:ext cx="6930171" cy="29700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Moving/Point Focus Interface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10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26403" y="3856037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PaRappa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the Rapper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3394" y="387304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THE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iDOLM@STER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6" y="4393175"/>
            <a:ext cx="3595837" cy="269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4465636"/>
            <a:ext cx="3949800" cy="24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1626164"/>
            <a:ext cx="3942317" cy="22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17"/>
          <p:cNvSpPr/>
          <p:nvPr/>
        </p:nvSpPr>
        <p:spPr>
          <a:xfrm>
            <a:off x="4572282" y="110563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28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Taiko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no </a:t>
            </a:r>
            <a:r>
              <a:rPr lang="es-E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Tatsujin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2" y="1597871"/>
            <a:ext cx="3816526" cy="229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>
          <a:xfrm>
            <a:off x="730473" y="1093614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DJMax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Technika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69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Moving/Point Focus Interface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11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26403" y="3856037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PaRappa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the Rapper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3394" y="387304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THE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iDOLM@STER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6" y="4393175"/>
            <a:ext cx="3595837" cy="269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4465636"/>
            <a:ext cx="3949800" cy="24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1626164"/>
            <a:ext cx="3942317" cy="22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17"/>
          <p:cNvSpPr/>
          <p:nvPr/>
        </p:nvSpPr>
        <p:spPr>
          <a:xfrm>
            <a:off x="4572282" y="110563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28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Taiko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no </a:t>
            </a:r>
            <a:r>
              <a:rPr lang="es-E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Tatsujin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2" y="1597871"/>
            <a:ext cx="3816526" cy="229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>
          <a:xfrm>
            <a:off x="730473" y="1093614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DJMax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Technika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0473" y="2741100"/>
            <a:ext cx="287071" cy="13610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65774" y="4393175"/>
            <a:ext cx="507538" cy="4065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3" idx="3"/>
          </p:cNvCxnSpPr>
          <p:nvPr/>
        </p:nvCxnSpPr>
        <p:spPr>
          <a:xfrm>
            <a:off x="1017544" y="3421628"/>
            <a:ext cx="839429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73312" y="4596432"/>
            <a:ext cx="839429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92712" y="2216315"/>
            <a:ext cx="507538" cy="530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411912" y="2481740"/>
            <a:ext cx="1524000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54712" y="6142037"/>
            <a:ext cx="507538" cy="530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173912" y="6407462"/>
            <a:ext cx="1524000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912200" y="1272540"/>
            <a:ext cx="3252312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Gitaroo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Man Lives!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156966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Fullscreen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Covered Interface</a:t>
            </a:r>
          </a:p>
          <a:p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12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3512" y="1230200"/>
            <a:ext cx="40589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Osu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Tatakae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Ouendan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63545" y="3977946"/>
            <a:ext cx="396985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Hatsune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Miku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: Project 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DIVA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4473415"/>
            <a:ext cx="3763627" cy="22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1805772"/>
            <a:ext cx="3726750" cy="21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reeform 15"/>
          <p:cNvSpPr/>
          <p:nvPr/>
        </p:nvSpPr>
        <p:spPr>
          <a:xfrm>
            <a:off x="1353910" y="4182723"/>
            <a:ext cx="1785736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Jubeat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Plus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4" y="1699531"/>
            <a:ext cx="2755652" cy="252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86" y="4720487"/>
            <a:ext cx="2265888" cy="22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912200" y="1272540"/>
            <a:ext cx="3252312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Gitaroo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Man Lives!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156966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Fullscreen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Covered Interface</a:t>
            </a:r>
          </a:p>
          <a:p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13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3512" y="1230200"/>
            <a:ext cx="40589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Osu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Tatakae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Ouendan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63545" y="3977946"/>
            <a:ext cx="396985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Hatsune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Miku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: Project 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DIVA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4473415"/>
            <a:ext cx="3763627" cy="22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1805772"/>
            <a:ext cx="3726750" cy="21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reeform 15"/>
          <p:cNvSpPr/>
          <p:nvPr/>
        </p:nvSpPr>
        <p:spPr>
          <a:xfrm>
            <a:off x="1353910" y="4182723"/>
            <a:ext cx="1785736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Jubeat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Plus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4" y="1699531"/>
            <a:ext cx="2755652" cy="252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86" y="4720487"/>
            <a:ext cx="2265888" cy="22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79285" y="4549845"/>
            <a:ext cx="960627" cy="887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1686" y="4702246"/>
            <a:ext cx="650810" cy="6015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07200" y="4848323"/>
            <a:ext cx="327913" cy="303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3285" y="4389437"/>
            <a:ext cx="1299027" cy="1200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12140" y="6269787"/>
            <a:ext cx="960627" cy="887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64541" y="6422188"/>
            <a:ext cx="650810" cy="6015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40055" y="6568265"/>
            <a:ext cx="327913" cy="303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26140" y="6109379"/>
            <a:ext cx="1299027" cy="1200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90681" y="2321246"/>
            <a:ext cx="960627" cy="887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43082" y="2473647"/>
            <a:ext cx="650810" cy="6015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18596" y="2619724"/>
            <a:ext cx="327913" cy="303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04681" y="2160838"/>
            <a:ext cx="1299027" cy="1200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93796" y="2663252"/>
            <a:ext cx="960627" cy="8879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46197" y="2815653"/>
            <a:ext cx="650810" cy="6015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21711" y="2961730"/>
            <a:ext cx="327913" cy="303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7796" y="2502844"/>
            <a:ext cx="1299027" cy="1200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84807" y="2641684"/>
            <a:ext cx="431905" cy="452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6112" y="5437824"/>
            <a:ext cx="431905" cy="452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6911737" y="3088348"/>
            <a:ext cx="1447800" cy="86149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067457" y="2961797"/>
            <a:ext cx="1090560" cy="7418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11712" y="1844297"/>
            <a:ext cx="1130352" cy="7754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911737" y="1844297"/>
            <a:ext cx="1447800" cy="7754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726112" y="4549845"/>
            <a:ext cx="215952" cy="88797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284807" y="4731532"/>
            <a:ext cx="431905" cy="87550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811712" y="5890177"/>
            <a:ext cx="801025" cy="53201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72344" y="1230200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Why?</a:t>
            </a:r>
          </a:p>
          <a:p>
            <a:pPr marL="457200" lvl="0" indent="-4572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New </a:t>
            </a:r>
            <a:r>
              <a:rPr lang="en-US" sz="32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technology, becoming common</a:t>
            </a:r>
          </a:p>
          <a:p>
            <a:pPr marL="457200" lvl="0" indent="-4572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Touch-driven input paradigm</a:t>
            </a:r>
          </a:p>
          <a:p>
            <a:pPr marL="457200" lvl="0" indent="-4572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Games need to be redesigned</a:t>
            </a: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Android tablets,</a:t>
            </a: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iPads</a:t>
            </a: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Windows 8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Touchscreen Devices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14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5" y="4032080"/>
            <a:ext cx="3400327" cy="22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18" y="4465638"/>
            <a:ext cx="4128427" cy="275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81" y="4032080"/>
            <a:ext cx="3352800" cy="222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5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72344" y="1230200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Goal:</a:t>
            </a:r>
          </a:p>
          <a:p>
            <a:pPr marR="0" lvl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Design, prototype, and evaluate different rhythm games interfaces for touchscreen devices</a:t>
            </a:r>
            <a:r>
              <a:rPr lang="en-US" sz="36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.</a:t>
            </a:r>
          </a:p>
          <a:p>
            <a:pPr marR="0" lvl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600" i="1" baseline="0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Approach:</a:t>
            </a:r>
          </a:p>
          <a:p>
            <a:pPr marR="0" lvl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Create a rhythm game prototype for Android tablets that demos various game interfaces and collects usage data to evaluate their effectiveness.</a:t>
            </a:r>
            <a:endParaRPr lang="en-US" sz="2800" i="1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Project Proposal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15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335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72344" y="1099725"/>
            <a:ext cx="5048968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u="sng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Wiimote</a:t>
            </a:r>
            <a:r>
              <a:rPr lang="en-US" sz="24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+ Dance Game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i="1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“Understanding Visual </a:t>
            </a:r>
            <a:r>
              <a:rPr lang="en-US" sz="2000" i="1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</a:t>
            </a:r>
            <a:r>
              <a:rPr lang="en-US" sz="2000" i="1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nterfaces for the Next</a:t>
            </a:r>
            <a:r>
              <a:rPr lang="en-US" sz="20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G</a:t>
            </a:r>
            <a:r>
              <a:rPr lang="en-US" sz="2000" i="1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eneration of Dance-Based Rhythm Video Games</a:t>
            </a: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”</a:t>
            </a:r>
            <a:r>
              <a:rPr lang="en-US" sz="20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– </a:t>
            </a:r>
            <a:r>
              <a:rPr lang="en-US" sz="20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University of Central Florida, Orlando, FL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External Multi-touch Panel + Turn-Based Strategy Game</a:t>
            </a:r>
            <a:endParaRPr lang="en-US" sz="2400" u="sng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“A Study on Multi-Touch Interface for Game”</a:t>
            </a: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– Chung-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Ang</a:t>
            </a: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University, Seoul, Korea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i="1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u="sng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Overlayed</a:t>
            </a:r>
            <a:r>
              <a:rPr lang="en-US" sz="24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Multi-touch Screen + Real-Time Strategy Game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“One-handed Interface for Multi-Touch Enabled Real-Time Strategy Games” </a:t>
            </a:r>
            <a:r>
              <a:rPr lang="en-US" sz="20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– University of California, Santa Cruz, CA</a:t>
            </a:r>
            <a:endParaRPr lang="en-US" sz="2000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Related Work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16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316638"/>
            <a:ext cx="2775108" cy="240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50" y="2804173"/>
            <a:ext cx="2954231" cy="21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29" y="5128161"/>
            <a:ext cx="3449671" cy="230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5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57999" y="1224077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Design – Draft</a:t>
            </a:r>
            <a:endParaRPr lang="en-US" sz="2800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Interface visualization?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Categorize/compare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Reduce variables?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2) Prototype – Code</a:t>
            </a:r>
          </a:p>
          <a:p>
            <a:pPr marL="342900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Combined app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What framework?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Common engine?</a:t>
            </a: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3) Evaluation - Data</a:t>
            </a: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Measurable metrics?</a:t>
            </a: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Sample surveys?</a:t>
            </a: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Compare trends?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457200" marR="0" lvl="0" indent="-4572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Project Outline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17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2" y="1397637"/>
            <a:ext cx="3441397" cy="525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5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Design – Interfaces #1-4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184401"/>
            <a:ext cx="7813236" cy="549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35720" y="6886440"/>
            <a:ext cx="2346480" cy="519479"/>
          </a:xfrm>
        </p:spPr>
        <p:txBody>
          <a:bodyPr/>
          <a:lstStyle/>
          <a:p>
            <a:pPr lvl="0"/>
            <a:fld id="{D77AA331-5825-487D-8209-1A3A38DB9EAF}" type="slidenum">
              <a:rPr lang="en-US" smtClean="0"/>
              <a:t>18</a:t>
            </a:fld>
            <a:endParaRPr lang="en-US" dirty="0"/>
          </a:p>
        </p:txBody>
      </p:sp>
      <p:sp>
        <p:nvSpPr>
          <p:cNvPr id="68" name="Freeform 67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759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itchFamily="34" charset="0"/>
                <a:cs typeface="Arial" pitchFamily="34" charset="0"/>
              </a:rPr>
              <a:t>Design – Interfaces 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#5-8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0" y="1811968"/>
            <a:ext cx="7772401" cy="49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9" y="1189037"/>
            <a:ext cx="7831773" cy="72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35720" y="6886440"/>
            <a:ext cx="2346480" cy="519479"/>
          </a:xfrm>
        </p:spPr>
        <p:txBody>
          <a:bodyPr/>
          <a:lstStyle/>
          <a:p>
            <a:pPr lvl="0"/>
            <a:fld id="{D77AA331-5825-487D-8209-1A3A38DB9EAF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89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72344" y="1230200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Introduction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Project Proposal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Related Work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Project Outline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Design – Interfaces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Prototype – Application Layout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Prototype – Demo Video (WIP)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Evaluation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Stretch Goals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Remaining Work </a:t>
            </a: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514350" marR="0" lvl="0" indent="-51435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AutoNum type="arabicParenR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Presentation Overview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46" y="4049418"/>
            <a:ext cx="322539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Prototype – Application Layout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20</a:t>
            </a:fld>
            <a:endParaRPr lang="en-US" dirty="0"/>
          </a:p>
        </p:txBody>
      </p:sp>
      <p:sp>
        <p:nvSpPr>
          <p:cNvPr id="98" name="Freeform 97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7114" y="960437"/>
            <a:ext cx="8368398" cy="6335513"/>
            <a:chOff x="177114" y="960437"/>
            <a:chExt cx="8368398" cy="6335513"/>
          </a:xfrm>
        </p:grpSpPr>
        <p:sp>
          <p:nvSpPr>
            <p:cNvPr id="51" name="Rectangle 50"/>
            <p:cNvSpPr/>
            <p:nvPr/>
          </p:nvSpPr>
          <p:spPr>
            <a:xfrm>
              <a:off x="177114" y="960437"/>
              <a:ext cx="8368398" cy="525780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69919" y="1112838"/>
              <a:ext cx="2681413" cy="42231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2112" y="1798637"/>
              <a:ext cx="2057400" cy="42231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36649" y="1635404"/>
              <a:ext cx="2099682" cy="27416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2480" y="1635404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Interface</a:t>
              </a:r>
              <a:endParaRPr lang="en-US" sz="2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9740" y="2366906"/>
              <a:ext cx="1614613" cy="75679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42" y="2329806"/>
              <a:ext cx="1602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Music Player</a:t>
              </a:r>
              <a:endParaRPr lang="en-US" sz="2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9741" y="3381059"/>
              <a:ext cx="1614613" cy="5169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1898" y="3408690"/>
              <a:ext cx="1602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Timer</a:t>
              </a:r>
              <a:endParaRPr lang="en-US" sz="2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5432" y="4110703"/>
              <a:ext cx="1614613" cy="75679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7589" y="4055033"/>
              <a:ext cx="1602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Score Keeper</a:t>
              </a:r>
              <a:endParaRPr lang="en-US" sz="24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5431" y="5086931"/>
              <a:ext cx="1614613" cy="75679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7588" y="5073006"/>
              <a:ext cx="1602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Data Tracker</a:t>
              </a:r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27119" y="2174668"/>
              <a:ext cx="1614613" cy="4616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42991" y="2174669"/>
              <a:ext cx="1602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Notes </a:t>
              </a:r>
              <a:r>
                <a:rPr lang="en-US" sz="2400" dirty="0" err="1" smtClean="0"/>
                <a:t>Obj</a:t>
              </a:r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213486" y="2901604"/>
              <a:ext cx="1614613" cy="4616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19240" y="2892871"/>
              <a:ext cx="1602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Button </a:t>
              </a:r>
              <a:r>
                <a:rPr lang="en-US" sz="2400" dirty="0" err="1" smtClean="0"/>
                <a:t>Obj</a:t>
              </a:r>
              <a:endParaRPr lang="en-US" sz="24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207407" y="3622468"/>
              <a:ext cx="1614613" cy="4616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11512" y="3639522"/>
              <a:ext cx="1602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Hitbox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Obj</a:t>
              </a:r>
              <a:endParaRPr lang="en-US" sz="2400" dirty="0"/>
            </a:p>
          </p:txBody>
        </p:sp>
        <p:sp>
          <p:nvSpPr>
            <p:cNvPr id="7" name="Curved Right Arrow 6"/>
            <p:cNvSpPr/>
            <p:nvPr/>
          </p:nvSpPr>
          <p:spPr>
            <a:xfrm flipH="1" flipV="1">
              <a:off x="4812038" y="2253637"/>
              <a:ext cx="430883" cy="1656594"/>
            </a:xfrm>
            <a:prstGeom prst="curvedRightArrow">
              <a:avLst>
                <a:gd name="adj1" fmla="val 31329"/>
                <a:gd name="adj2" fmla="val 68522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36649" y="1182341"/>
              <a:ext cx="2001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Demo #1</a:t>
              </a:r>
              <a:endParaRPr lang="en-US" sz="24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036649" y="4552974"/>
              <a:ext cx="2099681" cy="5707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036649" y="4631091"/>
              <a:ext cx="2099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Touch Handler</a:t>
              </a:r>
              <a:endParaRPr lang="en-US" sz="2400" dirty="0"/>
            </a:p>
          </p:txBody>
        </p:sp>
        <p:sp>
          <p:nvSpPr>
            <p:cNvPr id="47" name="Down Arrow 46"/>
            <p:cNvSpPr/>
            <p:nvPr/>
          </p:nvSpPr>
          <p:spPr>
            <a:xfrm rot="10800000">
              <a:off x="3906467" y="4042772"/>
              <a:ext cx="304800" cy="600375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5431" y="1833783"/>
              <a:ext cx="15838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Common</a:t>
              </a:r>
              <a:endParaRPr lang="en-US" sz="2400" dirty="0"/>
            </a:p>
          </p:txBody>
        </p:sp>
        <p:sp>
          <p:nvSpPr>
            <p:cNvPr id="72" name="Down Arrow 71"/>
            <p:cNvSpPr/>
            <p:nvPr/>
          </p:nvSpPr>
          <p:spPr>
            <a:xfrm>
              <a:off x="1270970" y="3005665"/>
              <a:ext cx="304800" cy="395132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Down Arrow 72"/>
            <p:cNvSpPr/>
            <p:nvPr/>
          </p:nvSpPr>
          <p:spPr>
            <a:xfrm>
              <a:off x="1244647" y="3790933"/>
              <a:ext cx="304800" cy="443873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1236416" y="4768206"/>
              <a:ext cx="304800" cy="394368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Down Arrow 75"/>
            <p:cNvSpPr/>
            <p:nvPr/>
          </p:nvSpPr>
          <p:spPr>
            <a:xfrm rot="1883275" flipH="1">
              <a:off x="2373261" y="2932833"/>
              <a:ext cx="407515" cy="2695620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own Arrow 76"/>
            <p:cNvSpPr/>
            <p:nvPr/>
          </p:nvSpPr>
          <p:spPr>
            <a:xfrm rot="13833670" flipH="1">
              <a:off x="2529796" y="2119243"/>
              <a:ext cx="304800" cy="1736982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 flipV="1">
              <a:off x="2769919" y="5495683"/>
              <a:ext cx="5638800" cy="5633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741719" y="1112837"/>
              <a:ext cx="671387" cy="42412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732319" y="1112837"/>
              <a:ext cx="671387" cy="42412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482785" y="2915285"/>
              <a:ext cx="69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…</a:t>
              </a:r>
              <a:endParaRPr lang="en-US" sz="2400" dirty="0"/>
            </a:p>
          </p:txBody>
        </p:sp>
        <p:sp>
          <p:nvSpPr>
            <p:cNvPr id="86" name="Down Arrow 85"/>
            <p:cNvSpPr/>
            <p:nvPr/>
          </p:nvSpPr>
          <p:spPr>
            <a:xfrm rot="10800000" flipH="1">
              <a:off x="3914096" y="5185144"/>
              <a:ext cx="412654" cy="457852"/>
            </a:xfrm>
            <a:prstGeom prst="downArrow">
              <a:avLst>
                <a:gd name="adj1" fmla="val 35753"/>
                <a:gd name="adj2" fmla="val 45461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Down Arrow 87"/>
            <p:cNvSpPr/>
            <p:nvPr/>
          </p:nvSpPr>
          <p:spPr>
            <a:xfrm rot="10800000" flipH="1">
              <a:off x="5871085" y="5185145"/>
              <a:ext cx="412654" cy="457852"/>
            </a:xfrm>
            <a:prstGeom prst="downArrow">
              <a:avLst>
                <a:gd name="adj1" fmla="val 35753"/>
                <a:gd name="adj2" fmla="val 45461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wn Arrow 88"/>
            <p:cNvSpPr/>
            <p:nvPr/>
          </p:nvSpPr>
          <p:spPr>
            <a:xfrm rot="10800000" flipH="1">
              <a:off x="6861685" y="5196066"/>
              <a:ext cx="412654" cy="457852"/>
            </a:xfrm>
            <a:prstGeom prst="downArrow">
              <a:avLst>
                <a:gd name="adj1" fmla="val 35753"/>
                <a:gd name="adj2" fmla="val 45461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Down Arrow 89"/>
            <p:cNvSpPr/>
            <p:nvPr/>
          </p:nvSpPr>
          <p:spPr>
            <a:xfrm rot="10800000" flipH="1">
              <a:off x="7764606" y="5203183"/>
              <a:ext cx="412654" cy="457852"/>
            </a:xfrm>
            <a:prstGeom prst="downArrow">
              <a:avLst>
                <a:gd name="adj1" fmla="val 35753"/>
                <a:gd name="adj2" fmla="val 45461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326750" y="5597359"/>
              <a:ext cx="1634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Main Menu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41719" y="1182341"/>
              <a:ext cx="69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#2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717143" y="1182341"/>
              <a:ext cx="69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#3</a:t>
              </a:r>
              <a:endParaRPr lang="en-US" sz="24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60117" y="6446837"/>
              <a:ext cx="2057400" cy="84911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24611" y="6412338"/>
              <a:ext cx="1634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External Database</a:t>
              </a:r>
              <a:endParaRPr lang="en-US" sz="2400" dirty="0"/>
            </a:p>
          </p:txBody>
        </p:sp>
        <p:sp>
          <p:nvSpPr>
            <p:cNvPr id="97" name="Down Arrow 96"/>
            <p:cNvSpPr/>
            <p:nvPr/>
          </p:nvSpPr>
          <p:spPr>
            <a:xfrm>
              <a:off x="1244647" y="5777353"/>
              <a:ext cx="304800" cy="745684"/>
            </a:xfrm>
            <a:prstGeom prst="downArrow">
              <a:avLst>
                <a:gd name="adj1" fmla="val 26623"/>
                <a:gd name="adj2" fmla="val 65584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8578" y="1112838"/>
              <a:ext cx="1878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Android App</a:t>
              </a:r>
              <a:endParaRPr lang="en-US" sz="2400" dirty="0"/>
            </a:p>
          </p:txBody>
        </p:sp>
      </p:grpSp>
      <p:sp>
        <p:nvSpPr>
          <p:cNvPr id="53" name="Down Arrow 52"/>
          <p:cNvSpPr/>
          <p:nvPr/>
        </p:nvSpPr>
        <p:spPr>
          <a:xfrm rot="3600000" flipH="1">
            <a:off x="2386217" y="3478073"/>
            <a:ext cx="407515" cy="1486509"/>
          </a:xfrm>
          <a:prstGeom prst="downArrow">
            <a:avLst>
              <a:gd name="adj1" fmla="val 26623"/>
              <a:gd name="adj2" fmla="val 655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 rot="9697257" flipH="1">
            <a:off x="2312635" y="2636708"/>
            <a:ext cx="412654" cy="3036722"/>
          </a:xfrm>
          <a:prstGeom prst="downArrow">
            <a:avLst>
              <a:gd name="adj1" fmla="val 19367"/>
              <a:gd name="adj2" fmla="val 52702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rved Right Arrow 54"/>
          <p:cNvSpPr/>
          <p:nvPr/>
        </p:nvSpPr>
        <p:spPr>
          <a:xfrm flipH="1" flipV="1">
            <a:off x="4735512" y="3022282"/>
            <a:ext cx="430530" cy="1671955"/>
          </a:xfrm>
          <a:prstGeom prst="curvedRightArrow">
            <a:avLst>
              <a:gd name="adj1" fmla="val 31329"/>
              <a:gd name="adj2" fmla="val 68522"/>
              <a:gd name="adj3" fmla="val 25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ea typeface="Times New Roman"/>
                <a:cs typeface="Times New Roman"/>
              </a:rPr>
              <a:t> </a:t>
            </a:r>
            <a:endParaRPr lang="en-US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06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Prototype – Demo Video (WIP)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7" y="1951037"/>
            <a:ext cx="4048804" cy="22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11" y="1951037"/>
            <a:ext cx="4042779" cy="22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8" y="4237987"/>
            <a:ext cx="4048804" cy="227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11" y="4215106"/>
            <a:ext cx="4042779" cy="227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16"/>
          <p:cNvSpPr/>
          <p:nvPr/>
        </p:nvSpPr>
        <p:spPr>
          <a:xfrm>
            <a:off x="372345" y="1230200"/>
            <a:ext cx="8168446" cy="7208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Beats2: prototypes</a:t>
            </a:r>
            <a:endParaRPr lang="en-US" sz="3200" i="1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926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57999" y="1224077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Quantitative Measurements</a:t>
            </a:r>
            <a:endParaRPr lang="en-US" sz="2800" u="sng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Attention load:</a:t>
            </a:r>
          </a:p>
          <a:p>
            <a:pPr marL="800100" lvl="1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Button presses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count</a:t>
            </a:r>
          </a:p>
          <a:p>
            <a:pPr marL="800100" lvl="1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Button press average frequency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Timing accuracy</a:t>
            </a:r>
          </a:p>
          <a:p>
            <a:pPr marL="800100" lvl="1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Note hit/miss count</a:t>
            </a:r>
          </a:p>
          <a:p>
            <a:pPr marL="800100" lvl="1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Note hit average score</a:t>
            </a:r>
          </a:p>
          <a:p>
            <a:pPr lvl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lvl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indent="-34290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Demo #1 “Falling Notes” = comparison baseline</a:t>
            </a:r>
            <a:endParaRPr lang="en-US" sz="3200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Evaluation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22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68" y="1951037"/>
            <a:ext cx="2733836" cy="15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4025957"/>
            <a:ext cx="3762192" cy="137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57999" y="1224077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Qualitative Surveys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* = compare perceived results with qualitative results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endParaRPr lang="en-US" sz="28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Evaluation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23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007719"/>
              </p:ext>
            </p:extLst>
          </p:nvPr>
        </p:nvGraphicFramePr>
        <p:xfrm>
          <a:off x="696912" y="2179637"/>
          <a:ext cx="79248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4724400"/>
                <a:gridCol w="1524000"/>
              </a:tblGrid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Criteria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Description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Rating</a:t>
                      </a:r>
                      <a:endParaRPr lang="en-US" sz="1600" dirty="0"/>
                    </a:p>
                  </a:txBody>
                  <a:tcPr anchor="ctr"/>
                </a:tc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Challenge*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Did the demo require lots of skill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e.g. timing with hand-eye coordination)?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Easy </a:t>
                      </a:r>
                      <a:r>
                        <a:rPr lang="en-US" baseline="0" dirty="0" smtClean="0"/>
                        <a:t>--&gt; Hard</a:t>
                      </a:r>
                      <a:endParaRPr lang="en-US" dirty="0"/>
                    </a:p>
                  </a:txBody>
                  <a:tcPr anchor="ctr"/>
                </a:tc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Concentration*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Did the demo require a high amount of attention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e.g. less focus on hitting the buttons)?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Low --&gt; High</a:t>
                      </a:r>
                      <a:endParaRPr lang="en-US" dirty="0"/>
                    </a:p>
                  </a:txBody>
                  <a:tcPr anchor="ctr"/>
                </a:tc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Fun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Did you enjoy playing the demo (relative to the other demos)?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Boring --&gt; Fun</a:t>
                      </a:r>
                      <a:endParaRPr lang="en-US" dirty="0"/>
                    </a:p>
                  </a:txBody>
                  <a:tcPr anchor="ctr"/>
                </a:tc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Mastery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Did you find the demo’s interface intuitive and easy to learn/use?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Easy --&gt; Hard</a:t>
                      </a:r>
                      <a:endParaRPr lang="en-US" dirty="0"/>
                    </a:p>
                  </a:txBody>
                  <a:tcPr anchor="ctr"/>
                </a:tc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Uniqueness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Did you</a:t>
                      </a:r>
                      <a:r>
                        <a:rPr lang="en-US" baseline="0" dirty="0" smtClean="0"/>
                        <a:t> find the demo’s interface and gameplay new and unique?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Old --&gt; New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4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22183" y="1105633"/>
            <a:ext cx="6675529" cy="57222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Unity3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Port to Unity3 engine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Add touch gestures (hold, slide, etc.)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2.5D graphics with perspectives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Desktop and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iOS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support?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Kinect/</a:t>
            </a:r>
            <a:r>
              <a:rPr lang="en-US" sz="2800" u="sng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Wiimote</a:t>
            </a:r>
            <a:endParaRPr lang="en-US" sz="2400" u="sng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Supported via Unity3 plugin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Virtual touch grid (depth-based)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Different input, same overall interface concepts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u="sng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Beats2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Support alternate interfaces based on the results of study and user feedback</a:t>
            </a:r>
          </a:p>
          <a:p>
            <a:pPr marL="342900" marR="0" lvl="0" indent="-34290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Use same base engine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Stretch Goals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24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2" y="1265237"/>
            <a:ext cx="1604771" cy="172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2" y="3246437"/>
            <a:ext cx="2315385" cy="161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2" y="5275722"/>
            <a:ext cx="1583469" cy="155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7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Remaining Work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25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176338"/>
              </p:ext>
            </p:extLst>
          </p:nvPr>
        </p:nvGraphicFramePr>
        <p:xfrm>
          <a:off x="544512" y="1105636"/>
          <a:ext cx="7696200" cy="5341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4800600"/>
                <a:gridCol w="1219200"/>
              </a:tblGrid>
              <a:tr h="388201">
                <a:tc>
                  <a:txBody>
                    <a:bodyPr/>
                    <a:lstStyle/>
                    <a:p>
                      <a:r>
                        <a:rPr lang="en-US" dirty="0" smtClean="0"/>
                        <a:t>Work 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Estimation</a:t>
                      </a:r>
                      <a:endParaRPr lang="en-US" dirty="0"/>
                    </a:p>
                  </a:txBody>
                  <a:tcPr/>
                </a:tc>
              </a:tr>
              <a:tr h="705750">
                <a:tc>
                  <a:txBody>
                    <a:bodyPr/>
                    <a:lstStyle/>
                    <a:p>
                      <a:r>
                        <a:rPr lang="en-US" dirty="0" smtClean="0"/>
                        <a:t>Interface demos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 interface demos #2, 4, 6, 7, 8</a:t>
                      </a:r>
                    </a:p>
                    <a:p>
                      <a:r>
                        <a:rPr lang="en-US" dirty="0" smtClean="0"/>
                        <a:t>Requires modifying </a:t>
                      </a:r>
                      <a:r>
                        <a:rPr lang="en-US" dirty="0" err="1" smtClean="0"/>
                        <a:t>hitbox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behaviour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Modify graphics loader or add rotation support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weeks</a:t>
                      </a:r>
                      <a:endParaRPr lang="en-US" dirty="0"/>
                    </a:p>
                  </a:txBody>
                  <a:tcPr anchor="ctr"/>
                </a:tc>
              </a:tr>
              <a:tr h="705750">
                <a:tc>
                  <a:txBody>
                    <a:bodyPr/>
                    <a:lstStyle/>
                    <a:p>
                      <a:r>
                        <a:rPr lang="en-US" dirty="0" smtClean="0"/>
                        <a:t>Rhythm game engine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 synchronized music player</a:t>
                      </a:r>
                    </a:p>
                    <a:p>
                      <a:r>
                        <a:rPr lang="en-US" dirty="0" smtClean="0"/>
                        <a:t>Add notes data parser (borrow from Beats?)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weeks</a:t>
                      </a:r>
                      <a:endParaRPr lang="en-US" dirty="0"/>
                    </a:p>
                  </a:txBody>
                  <a:tcPr anchor="ctr"/>
                </a:tc>
              </a:tr>
              <a:tr h="705750">
                <a:tc>
                  <a:txBody>
                    <a:bodyPr/>
                    <a:lstStyle/>
                    <a:p>
                      <a:r>
                        <a:rPr lang="en-US" dirty="0" smtClean="0"/>
                        <a:t>Data tracker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 data tracking/survey feedback system (use Google Analytics or custom server?)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weeks</a:t>
                      </a:r>
                      <a:endParaRPr lang="en-US" dirty="0"/>
                    </a:p>
                  </a:txBody>
                  <a:tcPr anchor="ctr"/>
                </a:tc>
              </a:tr>
              <a:tr h="705750">
                <a:tc>
                  <a:txBody>
                    <a:bodyPr/>
                    <a:lstStyle/>
                    <a:p>
                      <a:r>
                        <a:rPr lang="en-US" dirty="0" smtClean="0"/>
                        <a:t>Graphics and documentation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better,</a:t>
                      </a:r>
                      <a:r>
                        <a:rPr lang="en-US" baseline="0" dirty="0" smtClean="0"/>
                        <a:t> publishable graphics</a:t>
                      </a:r>
                    </a:p>
                    <a:p>
                      <a:r>
                        <a:rPr lang="en-US" baseline="0" dirty="0" smtClean="0"/>
                        <a:t>Cleanup and comment code, write documents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 anchor="ctr"/>
                </a:tc>
              </a:tr>
              <a:tr h="47355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survey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Selective surveying</a:t>
                      </a:r>
                      <a:r>
                        <a:rPr lang="en-US" baseline="0" dirty="0" smtClean="0"/>
                        <a:t> of friends and classmates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Mass survey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Large-scale surveying via Market publishing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weeks</a:t>
                      </a:r>
                      <a:endParaRPr lang="en-US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Evaluation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Statistical analysis</a:t>
                      </a:r>
                      <a:r>
                        <a:rPr lang="en-US" baseline="0" dirty="0" smtClean="0"/>
                        <a:t> on </a:t>
                      </a:r>
                      <a:r>
                        <a:rPr lang="en-US" dirty="0" smtClean="0"/>
                        <a:t>collected results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Report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Write final report, update website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6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Questions?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26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2" y="1274321"/>
            <a:ext cx="6085571" cy="531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7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72344" y="1230200"/>
            <a:ext cx="8216999" cy="5603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Rhythm Games</a:t>
            </a: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</a:t>
            </a:r>
            <a:r>
              <a:rPr lang="en-US" sz="32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enre of music games, notes and </a:t>
            </a:r>
            <a:r>
              <a:rPr lang="en-US" sz="3200" baseline="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hitboxes</a:t>
            </a:r>
            <a:r>
              <a:rPr lang="en-US" sz="3200" baseline="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mix of puzzle/action</a:t>
            </a: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Touchscreen Devices</a:t>
            </a:r>
            <a:r>
              <a:rPr lang="en-US" sz="32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: devices that use touch for default input</a:t>
            </a:r>
            <a:endParaRPr lang="en-US" sz="32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Introduction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3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" y="3848791"/>
            <a:ext cx="3502722" cy="262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0" y="3170236"/>
            <a:ext cx="3984153" cy="39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3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33684" y="1058756"/>
            <a:ext cx="20891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Guitar Hero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Rhythm Game Examples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4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1528874"/>
            <a:ext cx="3275085" cy="24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4703192"/>
            <a:ext cx="3502269" cy="24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1538974"/>
            <a:ext cx="3466618" cy="259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>
          <a:xfrm>
            <a:off x="558162" y="1036637"/>
            <a:ext cx="387642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Revolution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29071" y="4173990"/>
            <a:ext cx="189381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AudioSurf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4707958"/>
            <a:ext cx="3440503" cy="25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017544" y="4210955"/>
            <a:ext cx="280356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Beatmania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IIDX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366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More Rhythm Game Examples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5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26403" y="3856037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PaRappa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the Rapper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3394" y="387304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THE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iDOLM@STER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6" y="4393175"/>
            <a:ext cx="3595837" cy="269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4465636"/>
            <a:ext cx="3949800" cy="24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4" y="1626164"/>
            <a:ext cx="3942317" cy="22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17"/>
          <p:cNvSpPr/>
          <p:nvPr/>
        </p:nvSpPr>
        <p:spPr>
          <a:xfrm>
            <a:off x="4572282" y="1105634"/>
            <a:ext cx="400505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algn="ctr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s-ES" sz="28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Taiko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no </a:t>
            </a:r>
            <a:r>
              <a:rPr lang="es-E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Tatsujin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2" y="1597871"/>
            <a:ext cx="3816526" cy="229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>
          <a:xfrm>
            <a:off x="730473" y="1093614"/>
            <a:ext cx="371467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DJMax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Technika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866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912200" y="1272540"/>
            <a:ext cx="3252312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Gitaroo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Man Lives!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Even More Examples!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6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3512" y="1230200"/>
            <a:ext cx="40589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Osu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Tatakae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Ouendan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!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63545" y="3977946"/>
            <a:ext cx="396985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Hatsune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Miku</a:t>
            </a:r>
            <a:r>
              <a:rPr lang="en-US" sz="2400" dirty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: Project 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DIVA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4473415"/>
            <a:ext cx="3763627" cy="22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9" y="1805772"/>
            <a:ext cx="3726750" cy="21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reeform 15"/>
          <p:cNvSpPr/>
          <p:nvPr/>
        </p:nvSpPr>
        <p:spPr>
          <a:xfrm>
            <a:off x="1353910" y="4182723"/>
            <a:ext cx="1785736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Jubeat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Plus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4" y="1699531"/>
            <a:ext cx="2755652" cy="252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86" y="4720487"/>
            <a:ext cx="2265888" cy="22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0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985113" y="1102120"/>
            <a:ext cx="7334968" cy="9494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Aren’t they all the same?</a:t>
            </a:r>
            <a:endParaRPr lang="en-US" sz="4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Question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7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38" y="1874837"/>
            <a:ext cx="6224404" cy="350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985113" y="5497400"/>
            <a:ext cx="7334968" cy="13304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Looks and usage may differ but ultimately all do the same thing</a:t>
            </a:r>
            <a:endParaRPr lang="en-US" sz="36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079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33684" y="1058756"/>
            <a:ext cx="20891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Guitar Hero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Multi-Column Interface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8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1528874"/>
            <a:ext cx="3275085" cy="24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4703192"/>
            <a:ext cx="3502269" cy="24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1538974"/>
            <a:ext cx="3466618" cy="259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>
          <a:xfrm>
            <a:off x="558162" y="1036637"/>
            <a:ext cx="387642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Revolution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29071" y="4173990"/>
            <a:ext cx="189381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AudioSurf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4707958"/>
            <a:ext cx="3440503" cy="25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017544" y="4210955"/>
            <a:ext cx="280356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Beatmania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IIDX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51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33684" y="1058756"/>
            <a:ext cx="2089197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Guitar Hero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76" y="274637"/>
            <a:ext cx="9721763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Multi-Column Interface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27837"/>
            <a:ext cx="1678858" cy="6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7AA331-5825-487D-8209-1A3A38DB9EAF}" type="slidenum">
              <a:rPr lang="en-US" smtClean="0"/>
              <a:t>9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231312" y="3241235"/>
            <a:ext cx="697027" cy="410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eaVert" wrap="square" lIns="90000" tIns="60840" rIns="90000" bIns="45000" anchor="t" anchorCtr="0" compatLnSpc="1">
            <a:sp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Progress Report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, CIS 400, Fall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Philip Peng, 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2011/12/07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1528874"/>
            <a:ext cx="3275085" cy="24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4703192"/>
            <a:ext cx="3502269" cy="24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4" y="1538974"/>
            <a:ext cx="3466618" cy="259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>
          <a:xfrm>
            <a:off x="558162" y="1036637"/>
            <a:ext cx="3876425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Dance</a:t>
            </a:r>
            <a:r>
              <a:rPr lang="en-US" sz="24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Revolution</a:t>
            </a:r>
            <a:endParaRPr lang="en-US" sz="20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29071" y="4173990"/>
            <a:ext cx="1893810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AudioSurf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4707958"/>
            <a:ext cx="3440503" cy="25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017544" y="4210955"/>
            <a:ext cx="2803568" cy="4922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80280" rIns="90000" bIns="45000" anchor="t" anchorCtr="0" compatLnSpc="1"/>
          <a:lstStyle/>
          <a:p>
            <a:pPr marR="0" lvl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Beatmania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宋体" pitchFamily="2"/>
                <a:cs typeface="宋体" pitchFamily="2"/>
              </a:rPr>
              <a:t> IIDX</a:t>
            </a:r>
            <a:endParaRPr lang="en-US" sz="2400" baseline="0" dirty="0" smtClean="0">
              <a:solidFill>
                <a:srgbClr val="000000"/>
              </a:solidFill>
              <a:latin typeface="Arial" pitchFamily="18"/>
              <a:ea typeface="宋体" pitchFamily="2"/>
              <a:cs typeface="宋体" pitchFamily="2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17544" y="1951037"/>
            <a:ext cx="0" cy="190500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306512" y="1951037"/>
            <a:ext cx="0" cy="190500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11312" y="1951037"/>
            <a:ext cx="0" cy="190500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916112" y="1951036"/>
            <a:ext cx="0" cy="190500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244826" y="4917397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3972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496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020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544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068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159226" y="4955495"/>
            <a:ext cx="0" cy="15620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06684" y="2867984"/>
            <a:ext cx="0" cy="129998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78282" y="2838956"/>
            <a:ext cx="314630" cy="13350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878512" y="2903536"/>
            <a:ext cx="304800" cy="130741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5598" y="2867984"/>
            <a:ext cx="614514" cy="145238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433684" y="2903537"/>
            <a:ext cx="559743" cy="141682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49028" y="5532437"/>
            <a:ext cx="343884" cy="159844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92912" y="5532438"/>
            <a:ext cx="838200" cy="159844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878512" y="5532438"/>
            <a:ext cx="304800" cy="159844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35698</TotalTime>
  <Words>1108</Words>
  <Application>Microsoft Office PowerPoint</Application>
  <PresentationFormat>Custom</PresentationFormat>
  <Paragraphs>287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Peng</dc:creator>
  <cp:lastModifiedBy>Keripo</cp:lastModifiedBy>
  <cp:revision>446</cp:revision>
  <cp:lastPrinted>2011-01-12T06:13:16Z</cp:lastPrinted>
  <dcterms:created xsi:type="dcterms:W3CDTF">2011-01-10T20:31:49Z</dcterms:created>
  <dcterms:modified xsi:type="dcterms:W3CDTF">2011-12-08T18:19:01Z</dcterms:modified>
</cp:coreProperties>
</file>