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44"/>
  </p:notesMasterIdLst>
  <p:sldIdLst>
    <p:sldId id="353" r:id="rId2"/>
    <p:sldId id="396" r:id="rId3"/>
    <p:sldId id="310" r:id="rId4"/>
    <p:sldId id="354" r:id="rId5"/>
    <p:sldId id="311" r:id="rId6"/>
    <p:sldId id="356" r:id="rId7"/>
    <p:sldId id="357" r:id="rId8"/>
    <p:sldId id="358" r:id="rId9"/>
    <p:sldId id="359" r:id="rId10"/>
    <p:sldId id="360" r:id="rId11"/>
    <p:sldId id="362" r:id="rId12"/>
    <p:sldId id="365" r:id="rId13"/>
    <p:sldId id="363" r:id="rId14"/>
    <p:sldId id="364" r:id="rId15"/>
    <p:sldId id="366" r:id="rId16"/>
    <p:sldId id="367" r:id="rId17"/>
    <p:sldId id="368" r:id="rId18"/>
    <p:sldId id="378" r:id="rId19"/>
    <p:sldId id="369" r:id="rId20"/>
    <p:sldId id="370" r:id="rId21"/>
    <p:sldId id="371" r:id="rId22"/>
    <p:sldId id="372" r:id="rId23"/>
    <p:sldId id="374" r:id="rId24"/>
    <p:sldId id="373" r:id="rId25"/>
    <p:sldId id="375" r:id="rId26"/>
    <p:sldId id="376" r:id="rId27"/>
    <p:sldId id="379" r:id="rId28"/>
    <p:sldId id="381" r:id="rId29"/>
    <p:sldId id="377" r:id="rId30"/>
    <p:sldId id="380" r:id="rId31"/>
    <p:sldId id="382" r:id="rId32"/>
    <p:sldId id="383" r:id="rId33"/>
    <p:sldId id="384" r:id="rId34"/>
    <p:sldId id="388" r:id="rId35"/>
    <p:sldId id="386" r:id="rId36"/>
    <p:sldId id="387" r:id="rId37"/>
    <p:sldId id="389" r:id="rId38"/>
    <p:sldId id="391" r:id="rId39"/>
    <p:sldId id="392" r:id="rId40"/>
    <p:sldId id="393" r:id="rId41"/>
    <p:sldId id="394" r:id="rId42"/>
    <p:sldId id="395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83688" autoAdjust="0"/>
  </p:normalViewPr>
  <p:slideViewPr>
    <p:cSldViewPr>
      <p:cViewPr varScale="1">
        <p:scale>
          <a:sx n="78" d="100"/>
          <a:sy n="78" d="100"/>
        </p:scale>
        <p:origin x="-160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70CAF-886E-49E5-97B1-DC0BDF296191}" type="datetimeFigureOut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F2F20-6B54-435D-B9B7-8CEFFAE97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803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Put your hands up if you recognize at least 1 of these devices. Keep</a:t>
            </a:r>
            <a:r>
              <a:rPr lang="en-US" baseline="0" dirty="0" smtClean="0"/>
              <a:t> your hands up if you recognize at least</a:t>
            </a:r>
            <a:r>
              <a:rPr lang="en-US" dirty="0" smtClean="0"/>
              <a:t> 2? 3 or more?</a:t>
            </a:r>
          </a:p>
          <a:p>
            <a:r>
              <a:rPr lang="en-US" baseline="0" dirty="0" smtClean="0"/>
              <a:t>Put your hands up if you know what all these devices share in common</a:t>
            </a:r>
          </a:p>
          <a:p>
            <a:r>
              <a:rPr lang="en-US" baseline="0" dirty="0" smtClean="0"/>
              <a:t>(They all run Linux!)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1124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9F2F20-6B54-435D-B9B7-8CEFFAE97A4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29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927607-9354-45AB-9C63-003A22DD975A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2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B04E9-B963-42D2-A979-775B35899BBB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277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EDF414-D57B-4518-A191-8288858E2D13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570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fld id="{703AF43F-DA8F-4F98-A992-0105BDBDFE9A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544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BF2FC-987A-419A-A854-D81EDD4244D4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2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FA002-0C47-4847-9C61-29937573B7CE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97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AC88-89C2-4BF0-9C34-C83FD346AF22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906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304800" y="152400"/>
            <a:ext cx="8610600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86D1D-8729-4806-A657-701BC0D8EFB2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49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C1329-81BE-4A66-96C7-21CB8706FC97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27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2A3EB-7AB0-4AA1-A247-2C16798E909B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00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33A7-CE31-49D5-8931-226BD27EDE6A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138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E606F-8E49-4735-B053-714CE6D9DF28}" type="datetime1">
              <a:rPr lang="en-US" smtClean="0"/>
              <a:pPr/>
              <a:t>4/10/2012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D224A-E222-4CC1-B76B-87B0C7C721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52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SzPct val="80000"/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Calibri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SzPct val="8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ftp.gnu.org/gnu/tar/tar-1.26.tar.bz2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tp.gnu.org/gnu/tar/tar-1.26.tar.bz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ipl.derpapst.eu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://sourceforge.net/projects/ipodlinux/" TargetMode="External"/><Relationship Id="rId4" Type="http://schemas.openxmlformats.org/officeDocument/2006/relationships/hyperlink" Target="mailto: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ipl.derpapst.eu/wiki/User:Keripo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sourceforge.net/projects/zeroslackr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729" y="213126"/>
            <a:ext cx="1663190" cy="191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773103"/>
            <a:ext cx="1703303" cy="1696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677157"/>
            <a:ext cx="1828800" cy="1792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Rectangle 1"/>
          <p:cNvSpPr>
            <a:spLocks noGrp="1" noChangeArrowheads="1"/>
          </p:cNvSpPr>
          <p:nvPr>
            <p:ph type="ctrTitle"/>
          </p:nvPr>
        </p:nvSpPr>
        <p:spPr>
          <a:xfrm>
            <a:off x="856099" y="1962150"/>
            <a:ext cx="7599522" cy="1090137"/>
          </a:xfrm>
        </p:spPr>
        <p:txBody>
          <a:bodyPr lIns="0" tIns="0" rIns="0" bIns="0" anchor="t">
            <a:normAutofit/>
          </a:bodyPr>
          <a:lstStyle/>
          <a:p>
            <a:pPr eaLnBrk="1" hangingPunct="1">
              <a:lnSpc>
                <a:spcPct val="95000"/>
              </a:lnSpc>
            </a:pPr>
            <a:r>
              <a:rPr lang="en-US" sz="6600" dirty="0" smtClean="0">
                <a:solidFill>
                  <a:srgbClr val="000000"/>
                </a:solidFill>
                <a:latin typeface="Garamond" pitchFamily="18" charset="0"/>
              </a:rPr>
              <a:t>Linux Everywhere</a:t>
            </a:r>
            <a:endParaRPr lang="en-US" sz="6600" dirty="0">
              <a:solidFill>
                <a:srgbClr val="000000"/>
              </a:solidFill>
              <a:latin typeface="Garamond" pitchFamily="18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845213" y="2895600"/>
            <a:ext cx="7315200" cy="1294448"/>
          </a:xfrm>
        </p:spPr>
        <p:txBody>
          <a:bodyPr lIns="0" tIns="0" rIns="0" bIns="0">
            <a:normAutofit/>
          </a:bodyPr>
          <a:lstStyle/>
          <a:p>
            <a:pPr eaLnBrk="1" hangingPunct="1">
              <a:lnSpc>
                <a:spcPct val="95000"/>
              </a:lnSpc>
              <a:spcBef>
                <a:spcPct val="0"/>
              </a:spcBef>
            </a:pPr>
            <a:r>
              <a:rPr lang="en-US" sz="2600" dirty="0" smtClean="0">
                <a:solidFill>
                  <a:srgbClr val="000000"/>
                </a:solidFill>
                <a:latin typeface="Courier" pitchFamily="49" charset="0"/>
              </a:rPr>
              <a:t>A look at Linux outside</a:t>
            </a:r>
            <a:br>
              <a:rPr lang="en-US" sz="2600" dirty="0" smtClean="0">
                <a:solidFill>
                  <a:srgbClr val="000000"/>
                </a:solidFill>
                <a:latin typeface="Courier" pitchFamily="49" charset="0"/>
              </a:rPr>
            </a:br>
            <a:r>
              <a:rPr lang="en-US" sz="2600" dirty="0" smtClean="0">
                <a:solidFill>
                  <a:srgbClr val="000000"/>
                </a:solidFill>
                <a:latin typeface="Courier" pitchFamily="49" charset="0"/>
              </a:rPr>
              <a:t>the world of desktops</a:t>
            </a:r>
            <a:endParaRPr lang="en-US" sz="2600" i="1" dirty="0" smtClean="0">
              <a:solidFill>
                <a:srgbClr val="000000"/>
              </a:solidFill>
              <a:latin typeface="Courier" pitchFamily="49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94" y="4667075"/>
            <a:ext cx="1721183" cy="1721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81000"/>
            <a:ext cx="3162300" cy="158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61975"/>
            <a:ext cx="180039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333375"/>
            <a:ext cx="1380683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880" y="4756186"/>
            <a:ext cx="1713912" cy="171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13901" y="4114800"/>
            <a:ext cx="4929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CIS 191 Spring 2012 – Guest Lecture by Philip Peng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5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Why?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602480"/>
            <a:ext cx="5867400" cy="506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217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Free!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Free!</a:t>
            </a:r>
          </a:p>
          <a:p>
            <a:pPr lvl="1"/>
            <a:r>
              <a:rPr lang="en-US" dirty="0" smtClean="0"/>
              <a:t>As in freedom, i.e. open source</a:t>
            </a:r>
          </a:p>
          <a:p>
            <a:pPr lvl="1"/>
            <a:r>
              <a:rPr lang="en-US" dirty="0" smtClean="0"/>
              <a:t>As in beer, i.e. </a:t>
            </a:r>
            <a:r>
              <a:rPr lang="en-US" dirty="0" err="1" smtClean="0"/>
              <a:t>vs</a:t>
            </a:r>
            <a:r>
              <a:rPr lang="en-US" dirty="0" smtClean="0"/>
              <a:t> paid upgrades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633216"/>
            <a:ext cx="2568892" cy="2910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68" y="3429000"/>
            <a:ext cx="47625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49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Homebrew!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Run own software</a:t>
            </a:r>
          </a:p>
          <a:p>
            <a:pPr lvl="1"/>
            <a:r>
              <a:rPr lang="en-US" dirty="0" smtClean="0"/>
              <a:t>Your hardware </a:t>
            </a:r>
            <a:r>
              <a:rPr lang="en-US" dirty="0" smtClean="0">
                <a:sym typeface="Wingdings" pitchFamily="2" charset="2"/>
              </a:rPr>
              <a:t> your software?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895600"/>
            <a:ext cx="4548673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6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Support!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Community contribution</a:t>
            </a:r>
          </a:p>
          <a:p>
            <a:pPr lvl="1"/>
            <a:r>
              <a:rPr lang="en-US" dirty="0"/>
              <a:t>“For the </a:t>
            </a:r>
            <a:r>
              <a:rPr lang="en-US" dirty="0" smtClean="0"/>
              <a:t>greater good” (i.e. users)</a:t>
            </a:r>
          </a:p>
          <a:p>
            <a:pPr lvl="1"/>
            <a:r>
              <a:rPr lang="en-US" dirty="0" smtClean="0"/>
              <a:t>Everyone contributes</a:t>
            </a:r>
          </a:p>
          <a:p>
            <a:pPr lvl="2"/>
            <a:r>
              <a:rPr lang="en-US" dirty="0" smtClean="0"/>
              <a:t>Specialists from all over the world</a:t>
            </a:r>
          </a:p>
          <a:p>
            <a:pPr lvl="1"/>
            <a:r>
              <a:rPr lang="en-US" dirty="0" smtClean="0"/>
              <a:t>Existing hardware support</a:t>
            </a:r>
          </a:p>
          <a:p>
            <a:pPr lvl="2"/>
            <a:r>
              <a:rPr lang="en-US" dirty="0" smtClean="0"/>
              <a:t>Many already supported computer architecture</a:t>
            </a:r>
          </a:p>
          <a:p>
            <a:pPr lvl="2"/>
            <a:r>
              <a:rPr lang="en-US" dirty="0" smtClean="0"/>
              <a:t>Modify existing drivers</a:t>
            </a:r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51175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Lots of support!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600200"/>
            <a:ext cx="8610600" cy="50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667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Why not?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Because we can</a:t>
            </a:r>
          </a:p>
          <a:p>
            <a:pPr lvl="1"/>
            <a:r>
              <a:rPr lang="en-US" dirty="0" smtClean="0"/>
              <a:t>If its </a:t>
            </a:r>
            <a:r>
              <a:rPr lang="en-US" dirty="0" err="1" smtClean="0"/>
              <a:t>hackable</a:t>
            </a:r>
            <a:r>
              <a:rPr lang="en-US" dirty="0" smtClean="0"/>
              <a:t>, it can run Linux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43200"/>
            <a:ext cx="5181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292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How?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How do we get Linux running on XXX?</a:t>
            </a:r>
          </a:p>
          <a:p>
            <a:r>
              <a:rPr lang="en-US" b="1" dirty="0" smtClean="0"/>
              <a:t>Port: </a:t>
            </a:r>
            <a:r>
              <a:rPr lang="en-US" dirty="0" smtClean="0"/>
              <a:t>A version of software modified to run on a different target platform</a:t>
            </a:r>
          </a:p>
          <a:p>
            <a:pPr lvl="1"/>
            <a:r>
              <a:rPr lang="en-US" dirty="0" smtClean="0"/>
              <a:t>The PS3 </a:t>
            </a:r>
            <a:r>
              <a:rPr lang="en-US" i="1" dirty="0" smtClean="0"/>
              <a:t>port</a:t>
            </a:r>
            <a:r>
              <a:rPr lang="en-US" dirty="0" smtClean="0"/>
              <a:t> of Fedora is a modified build of Fedora compiled to run on the PS3 architecture</a:t>
            </a:r>
          </a:p>
          <a:p>
            <a:pPr lvl="1"/>
            <a:r>
              <a:rPr lang="en-US" dirty="0" smtClean="0"/>
              <a:t>e.g. “I </a:t>
            </a:r>
            <a:r>
              <a:rPr lang="en-US" i="1" dirty="0" smtClean="0"/>
              <a:t>ported</a:t>
            </a:r>
            <a:r>
              <a:rPr lang="en-US" dirty="0" smtClean="0"/>
              <a:t> the Linux kernel to my iPod”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83241"/>
            <a:ext cx="2762250" cy="2074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83241"/>
            <a:ext cx="274320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ultiply 1"/>
          <p:cNvSpPr/>
          <p:nvPr/>
        </p:nvSpPr>
        <p:spPr>
          <a:xfrm>
            <a:off x="1447800" y="4220419"/>
            <a:ext cx="3200400" cy="3200400"/>
          </a:xfrm>
          <a:prstGeom prst="mathMultiply">
            <a:avLst>
              <a:gd name="adj1" fmla="val 132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4666488" y="4220419"/>
            <a:ext cx="3200400" cy="3200400"/>
          </a:xfrm>
          <a:prstGeom prst="mathMultiply">
            <a:avLst>
              <a:gd name="adj1" fmla="val 1323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2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Cross-compiling!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Supported hardware? Easy! Cross-compile!</a:t>
            </a:r>
          </a:p>
          <a:p>
            <a:r>
              <a:rPr lang="en-US" b="1" dirty="0" smtClean="0"/>
              <a:t>Compiler</a:t>
            </a:r>
            <a:r>
              <a:rPr lang="en-US" dirty="0" smtClean="0"/>
              <a:t>: A program that converts code to an executable program for </a:t>
            </a:r>
            <a:r>
              <a:rPr lang="en-US" i="1" dirty="0" smtClean="0"/>
              <a:t>your computer</a:t>
            </a:r>
          </a:p>
          <a:p>
            <a:r>
              <a:rPr lang="en-US" b="1" dirty="0" smtClean="0"/>
              <a:t>Cross-compiler</a:t>
            </a:r>
            <a:r>
              <a:rPr lang="en-US" dirty="0" smtClean="0"/>
              <a:t>: A program that converts code to an executable program for </a:t>
            </a:r>
            <a:r>
              <a:rPr lang="en-US" i="1" dirty="0" smtClean="0"/>
              <a:t>another platform</a:t>
            </a:r>
          </a:p>
        </p:txBody>
      </p:sp>
    </p:spTree>
    <p:extLst>
      <p:ext uri="{BB962C8B-B14F-4D97-AF65-F5344CB8AC3E}">
        <p14:creationId xmlns:p14="http://schemas.microsoft.com/office/powerpoint/2010/main" val="168823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Cross-compiling!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5105400" cy="4724400"/>
          </a:xfrm>
        </p:spPr>
        <p:txBody>
          <a:bodyPr>
            <a:normAutofit/>
          </a:bodyPr>
          <a:lstStyle/>
          <a:p>
            <a:r>
              <a:rPr lang="en-US" dirty="0" smtClean="0"/>
              <a:t>What makes this possible? C and </a:t>
            </a:r>
            <a:r>
              <a:rPr lang="en-US" dirty="0" err="1" smtClean="0"/>
              <a:t>gcc</a:t>
            </a:r>
            <a:endParaRPr lang="en-US" dirty="0"/>
          </a:p>
          <a:p>
            <a:pPr lvl="1"/>
            <a:r>
              <a:rPr lang="en-US" dirty="0" smtClean="0"/>
              <a:t>C programming language is made to be easily portable to different architectures</a:t>
            </a:r>
          </a:p>
          <a:p>
            <a:pPr lvl="1"/>
            <a:r>
              <a:rPr lang="en-US" dirty="0" smtClean="0"/>
              <a:t>The Linux kernel and all basic tools are written in C</a:t>
            </a:r>
          </a:p>
          <a:p>
            <a:pPr lvl="1"/>
            <a:r>
              <a:rPr lang="en-US" dirty="0" smtClean="0"/>
              <a:t>Same source code runs of all sorts of platforms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830324"/>
            <a:ext cx="31958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9352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Multiple Compilers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657131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19100" y="5105400"/>
            <a:ext cx="8229600" cy="1828800"/>
          </a:xfrm>
        </p:spPr>
        <p:txBody>
          <a:bodyPr>
            <a:normAutofit/>
          </a:bodyPr>
          <a:lstStyle/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sz="2400" dirty="0" smtClean="0">
                <a:latin typeface="+mj-lt"/>
                <a:cs typeface="Courier New" pitchFamily="49" charset="0"/>
              </a:rPr>
              <a:t>“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arm-elf</a:t>
            </a:r>
            <a:r>
              <a:rPr lang="en-US" sz="2400" dirty="0" smtClean="0">
                <a:latin typeface="+mj-lt"/>
                <a:cs typeface="Courier New" pitchFamily="49" charset="0"/>
              </a:rPr>
              <a:t>” is the architecture that runs </a:t>
            </a:r>
            <a:r>
              <a:rPr lang="en-US" sz="2400" dirty="0" smtClean="0">
                <a:latin typeface="Courier New" pitchFamily="49" charset="0"/>
                <a:cs typeface="Courier New" pitchFamily="49" charset="0"/>
              </a:rPr>
              <a:t>ELF</a:t>
            </a:r>
            <a:r>
              <a:rPr lang="en-US" sz="2400" dirty="0" smtClean="0">
                <a:cs typeface="Courier New" pitchFamily="49" charset="0"/>
              </a:rPr>
              <a:t> </a:t>
            </a:r>
            <a:r>
              <a:rPr lang="en-US" sz="2400" dirty="0" err="1" smtClean="0">
                <a:latin typeface="+mj-lt"/>
                <a:cs typeface="Courier New" pitchFamily="49" charset="0"/>
              </a:rPr>
              <a:t>executables</a:t>
            </a:r>
            <a:r>
              <a:rPr lang="en-US" sz="2400" dirty="0" smtClean="0">
                <a:latin typeface="+mj-lt"/>
                <a:cs typeface="Courier New" pitchFamily="49" charset="0"/>
              </a:rPr>
              <a:t> (default format for Linux) on an ARM processor</a:t>
            </a:r>
          </a:p>
          <a:p>
            <a:pPr marL="342900" lvl="1" indent="-342900">
              <a:buSzTx/>
              <a:buFont typeface="Arial" pitchFamily="34" charset="0"/>
              <a:buChar char="•"/>
            </a:pPr>
            <a:r>
              <a:rPr lang="el-GR" sz="2400" dirty="0"/>
              <a:t>μ</a:t>
            </a:r>
            <a:r>
              <a:rPr lang="en-US" sz="2400" dirty="0" err="1" smtClean="0"/>
              <a:t>Clinux</a:t>
            </a:r>
            <a:r>
              <a:rPr lang="en-US" sz="2400" dirty="0" smtClean="0"/>
              <a:t> is a Linux kernel fork for microcontrollers without a MMU (memory management unit)</a:t>
            </a:r>
            <a:endParaRPr lang="en-US" sz="2400" dirty="0" smtClean="0">
              <a:latin typeface="+mj-lt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752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Introduction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Different Platforms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Reasons for Linux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Cross-compiling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Case Study: </a:t>
            </a:r>
            <a:r>
              <a:rPr lang="en-US" dirty="0" err="1" smtClean="0"/>
              <a:t>iPodLinux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Questions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Lecture Outline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34290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04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Compiling for LFS (i368 Linux)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Compiling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 smtClean="0"/>
              <a:t> for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LFS</a:t>
            </a:r>
            <a:r>
              <a:rPr lang="en-US" dirty="0" smtClean="0"/>
              <a:t> (you did this for HW!)</a:t>
            </a:r>
          </a:p>
          <a:p>
            <a:pPr marL="457200" lvl="1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wget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>
                <a:latin typeface="Courier New" pitchFamily="49" charset="0"/>
                <a:cs typeface="Courier New" pitchFamily="49" charset="0"/>
                <a:hlinkClick r:id="rId3"/>
              </a:rPr>
              <a:t>http://ftp.gnu.org/gnu/tar/tar-1.26.tar.bz2</a:t>
            </a:r>
            <a:endParaRPr lang="en-US" dirty="0">
              <a:latin typeface="Courier New" pitchFamily="49" charset="0"/>
              <a:cs typeface="Courier New" pitchFamily="49" charset="0"/>
            </a:endParaRPr>
          </a:p>
          <a:p>
            <a:pPr marL="457200" lvl="1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# tar -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xf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tar-1.26.tar.bz2</a:t>
            </a:r>
          </a:p>
          <a:p>
            <a:pPr marL="457200" lvl="1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# cd tar-1.26</a:t>
            </a:r>
          </a:p>
          <a:p>
            <a:pPr marL="457200" lvl="1" indent="0">
              <a:buNone/>
            </a:pPr>
            <a:r>
              <a:rPr lang="en-US" dirty="0">
                <a:latin typeface="Courier New" pitchFamily="49" charset="0"/>
                <a:cs typeface="Courier New" pitchFamily="49" charset="0"/>
              </a:rPr>
              <a:t># ./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configure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make</a:t>
            </a:r>
          </a:p>
        </p:txBody>
      </p:sp>
    </p:spTree>
    <p:extLst>
      <p:ext uri="{BB962C8B-B14F-4D97-AF65-F5344CB8AC3E}">
        <p14:creationId xmlns:p14="http://schemas.microsoft.com/office/powerpoint/2010/main" val="29232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Compiling for arm-elf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Compiling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tar</a:t>
            </a:r>
            <a:r>
              <a:rPr lang="en-US" dirty="0" smtClean="0"/>
              <a:t> for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arm-elf</a:t>
            </a:r>
            <a:r>
              <a:rPr lang="en-US" dirty="0" smtClean="0"/>
              <a:t> architecture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wget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  <a:hlinkClick r:id="rId3"/>
              </a:rPr>
              <a:t>http://ftp.gnu.org/gnu/tar/tar-1.26.tar.bz2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tar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-</a:t>
            </a:r>
            <a:r>
              <a:rPr lang="en-US" dirty="0" err="1">
                <a:latin typeface="Courier New" pitchFamily="49" charset="0"/>
                <a:cs typeface="Courier New" pitchFamily="49" charset="0"/>
              </a:rPr>
              <a:t>xf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tar-1.26.tar.bz2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cd tar-1.26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./configure 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CC=arm-elf-</a:t>
            </a:r>
            <a:r>
              <a:rPr lang="en-US" b="1" dirty="0" err="1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gcc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LDFLAGS=-elf2flt –-host=arm-elf</a:t>
            </a:r>
          </a:p>
          <a:p>
            <a:pPr marL="457200" lvl="1" indent="0">
              <a:buNone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make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67675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Compiling for arm-elf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dirty="0" smtClean="0">
                <a:latin typeface="Courier New" pitchFamily="49" charset="0"/>
                <a:cs typeface="Courier New" pitchFamily="49" charset="0"/>
              </a:rPr>
              <a:t># </a:t>
            </a:r>
            <a:r>
              <a:rPr lang="en-US" dirty="0">
                <a:latin typeface="Courier New" pitchFamily="49" charset="0"/>
                <a:cs typeface="Courier New" pitchFamily="49" charset="0"/>
              </a:rPr>
              <a:t>./configure 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CC=arm-elf-</a:t>
            </a:r>
            <a:r>
              <a:rPr lang="en-US" b="1" dirty="0" err="1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gcc</a:t>
            </a:r>
            <a:r>
              <a:rPr lang="en-US" b="1" dirty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 LDFLAGS=-elf2flt –-</a:t>
            </a:r>
            <a:r>
              <a:rPr lang="en-US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host=arm-elf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CC=arm-elf-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gcc</a:t>
            </a:r>
            <a:endParaRPr lang="en-US" dirty="0" smtClean="0">
              <a:latin typeface="Courier New" pitchFamily="49" charset="0"/>
              <a:cs typeface="Courier New" pitchFamily="49" charset="0"/>
            </a:endParaRPr>
          </a:p>
          <a:p>
            <a:pPr lvl="1"/>
            <a:r>
              <a:rPr lang="en-US" dirty="0" smtClean="0"/>
              <a:t>Specify the “cross-compiler” to be used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LDFLAGS=-elf2flt</a:t>
            </a:r>
          </a:p>
          <a:p>
            <a:pPr lvl="1"/>
            <a:r>
              <a:rPr lang="en-US" dirty="0" smtClean="0"/>
              <a:t>Set any special linking flags (e.g. target specific)</a:t>
            </a:r>
          </a:p>
          <a:p>
            <a:pPr lvl="1"/>
            <a:r>
              <a:rPr lang="en-US" dirty="0" smtClean="0"/>
              <a:t>In this case, convert ELF to </a:t>
            </a:r>
            <a:r>
              <a:rPr lang="en-US" dirty="0" err="1" smtClean="0"/>
              <a:t>bFLT</a:t>
            </a:r>
            <a:r>
              <a:rPr lang="en-US" dirty="0" smtClean="0"/>
              <a:t> format</a:t>
            </a:r>
          </a:p>
          <a:p>
            <a:r>
              <a:rPr lang="en-US" dirty="0" smtClean="0">
                <a:latin typeface="Courier New" pitchFamily="49" charset="0"/>
                <a:cs typeface="Courier New" pitchFamily="49" charset="0"/>
              </a:rPr>
              <a:t>--host=arm-elf</a:t>
            </a:r>
          </a:p>
          <a:p>
            <a:pPr lvl="1"/>
            <a:r>
              <a:rPr lang="en-US" dirty="0" smtClean="0"/>
              <a:t>Specify the </a:t>
            </a:r>
            <a:r>
              <a:rPr lang="en-US" i="1" dirty="0" smtClean="0"/>
              <a:t>host</a:t>
            </a:r>
            <a:r>
              <a:rPr lang="en-US" dirty="0" smtClean="0"/>
              <a:t> machine that you are building for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513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Compiling for arm-elf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519972" y="4495800"/>
            <a:ext cx="8229600" cy="1935163"/>
          </a:xfrm>
        </p:spPr>
        <p:txBody>
          <a:bodyPr>
            <a:normAutofit/>
          </a:bodyPr>
          <a:lstStyle/>
          <a:p>
            <a:pPr marL="342900" lvl="1" indent="-342900">
              <a:buSzTx/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Courier New" pitchFamily="49" charset="0"/>
              </a:rPr>
              <a:t>Result: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Courier New" pitchFamily="49" charset="0"/>
              </a:rPr>
              <a:t>Native tar is in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ELF</a:t>
            </a:r>
            <a:r>
              <a:rPr lang="en-US" dirty="0" smtClean="0">
                <a:latin typeface="+mj-lt"/>
                <a:cs typeface="Courier New" pitchFamily="49" charset="0"/>
              </a:rPr>
              <a:t> format, cross-compiled is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bFLT</a:t>
            </a:r>
            <a:r>
              <a:rPr lang="en-US" dirty="0" smtClean="0">
                <a:latin typeface="+mj-lt"/>
                <a:cs typeface="Courier New" pitchFamily="49" charset="0"/>
              </a:rPr>
              <a:t> format</a:t>
            </a:r>
          </a:p>
          <a:p>
            <a:pPr marL="742950" lvl="2" indent="-342900">
              <a:buFont typeface="Arial" pitchFamily="34" charset="0"/>
              <a:buChar char="•"/>
            </a:pPr>
            <a:r>
              <a:rPr lang="en-US" dirty="0" smtClean="0">
                <a:latin typeface="+mj-lt"/>
                <a:cs typeface="Courier New" pitchFamily="49" charset="0"/>
              </a:rPr>
              <a:t>Native tar can execute, cross-compiled tar can’t</a:t>
            </a:r>
            <a:br>
              <a:rPr lang="en-US" dirty="0" smtClean="0">
                <a:latin typeface="+mj-lt"/>
                <a:cs typeface="Courier New" pitchFamily="49" charset="0"/>
              </a:rPr>
            </a:br>
            <a:r>
              <a:rPr lang="en-US" dirty="0" smtClean="0">
                <a:latin typeface="+mj-lt"/>
                <a:cs typeface="Courier New" pitchFamily="49" charset="0"/>
              </a:rPr>
              <a:t>(not on the build computer at least)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" y="1752600"/>
            <a:ext cx="8613648" cy="2594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59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Cross-compiling Terminology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Note on compiling terms: build, host, target</a:t>
            </a:r>
            <a:endParaRPr lang="en-US" dirty="0"/>
          </a:p>
          <a:p>
            <a:r>
              <a:rPr lang="en-US" b="1" dirty="0" smtClean="0"/>
              <a:t>Build</a:t>
            </a:r>
            <a:r>
              <a:rPr lang="en-US" dirty="0" smtClean="0"/>
              <a:t>: </a:t>
            </a:r>
            <a:r>
              <a:rPr lang="en-US" i="1" u="sng" dirty="0" smtClean="0"/>
              <a:t>platform </a:t>
            </a:r>
            <a:r>
              <a:rPr lang="en-US" dirty="0" smtClean="0"/>
              <a:t>that you are building </a:t>
            </a:r>
            <a:r>
              <a:rPr lang="en-US" i="1" u="sng" dirty="0" smtClean="0"/>
              <a:t>on</a:t>
            </a:r>
          </a:p>
          <a:p>
            <a:pPr lvl="1"/>
            <a:r>
              <a:rPr lang="en-US" dirty="0" smtClean="0"/>
              <a:t>Usually unspecified (since almost always Linux)</a:t>
            </a:r>
          </a:p>
          <a:p>
            <a:r>
              <a:rPr lang="en-US" b="1" dirty="0" smtClean="0"/>
              <a:t>Host</a:t>
            </a:r>
            <a:r>
              <a:rPr lang="en-US" dirty="0" smtClean="0"/>
              <a:t>: </a:t>
            </a:r>
            <a:r>
              <a:rPr lang="en-US" i="1" u="sng" dirty="0" smtClean="0"/>
              <a:t>platform </a:t>
            </a:r>
            <a:r>
              <a:rPr lang="en-US" dirty="0" smtClean="0"/>
              <a:t>that you are building </a:t>
            </a:r>
            <a:r>
              <a:rPr lang="en-US" i="1" u="sng" dirty="0" smtClean="0"/>
              <a:t>for</a:t>
            </a:r>
          </a:p>
          <a:p>
            <a:pPr lvl="1"/>
            <a:r>
              <a:rPr lang="en-US" dirty="0" smtClean="0"/>
              <a:t>For cross-compiling, e.g.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arm-elf</a:t>
            </a:r>
            <a:r>
              <a:rPr lang="en-US" dirty="0" smtClean="0"/>
              <a:t> architecture</a:t>
            </a:r>
          </a:p>
          <a:p>
            <a:r>
              <a:rPr lang="en-US" b="1" dirty="0" smtClean="0"/>
              <a:t>Target</a:t>
            </a:r>
            <a:r>
              <a:rPr lang="en-US" dirty="0" smtClean="0"/>
              <a:t>: </a:t>
            </a:r>
            <a:r>
              <a:rPr lang="en-US" i="1" u="sng" dirty="0" smtClean="0"/>
              <a:t>machine</a:t>
            </a:r>
            <a:r>
              <a:rPr lang="en-US" dirty="0" smtClean="0"/>
              <a:t> that you are building </a:t>
            </a:r>
            <a:r>
              <a:rPr lang="en-US" i="1" u="sng" dirty="0" smtClean="0"/>
              <a:t>for</a:t>
            </a:r>
          </a:p>
          <a:p>
            <a:pPr lvl="1"/>
            <a:r>
              <a:rPr lang="en-US" dirty="0" smtClean="0"/>
              <a:t>For cross-compiling, only specified for special cases with different output formats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35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That was easy!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Review: To cross-compile Linux for a </a:t>
            </a:r>
            <a:r>
              <a:rPr lang="en-US" i="1" u="sng" dirty="0" smtClean="0"/>
              <a:t>supported</a:t>
            </a:r>
            <a:r>
              <a:rPr lang="en-US" dirty="0" smtClean="0"/>
              <a:t> platform, just add a few </a:t>
            </a:r>
            <a:r>
              <a:rPr lang="en-US" dirty="0" err="1" smtClean="0">
                <a:latin typeface="Courier New" pitchFamily="49" charset="0"/>
                <a:cs typeface="Courier New" pitchFamily="49" charset="0"/>
              </a:rPr>
              <a:t>config</a:t>
            </a:r>
            <a:r>
              <a:rPr lang="en-US" dirty="0" smtClean="0"/>
              <a:t> flags, and run </a:t>
            </a:r>
            <a:r>
              <a:rPr lang="en-US" dirty="0" smtClean="0">
                <a:latin typeface="Courier New" pitchFamily="49" charset="0"/>
                <a:cs typeface="Courier New" pitchFamily="49" charset="0"/>
              </a:rPr>
              <a:t>make</a:t>
            </a:r>
            <a:r>
              <a:rPr lang="en-US" dirty="0" smtClean="0"/>
              <a:t>!</a:t>
            </a:r>
          </a:p>
          <a:p>
            <a:r>
              <a:rPr lang="en-US" dirty="0" smtClean="0"/>
              <a:t>That was easy!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066800" y="3721608"/>
            <a:ext cx="7171944" cy="2971800"/>
            <a:chOff x="1066800" y="3721608"/>
            <a:chExt cx="7171944" cy="2971800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721608"/>
              <a:ext cx="29718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3724656"/>
              <a:ext cx="2828544" cy="28285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4267200" y="4095604"/>
              <a:ext cx="91884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=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46630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But wait, there’s more!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But what happens if you want to run Linux on an </a:t>
            </a:r>
            <a:r>
              <a:rPr lang="en-US" i="1" u="sng" dirty="0" smtClean="0"/>
              <a:t>unsupported</a:t>
            </a:r>
            <a:r>
              <a:rPr lang="en-US" dirty="0" smtClean="0"/>
              <a:t> platform?</a:t>
            </a:r>
          </a:p>
          <a:p>
            <a:r>
              <a:rPr lang="en-US" dirty="0" smtClean="0"/>
              <a:t>Too bad, you’ll have to port it yourself!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2400" y="3529298"/>
            <a:ext cx="8458200" cy="2954560"/>
            <a:chOff x="152400" y="3529298"/>
            <a:chExt cx="8458200" cy="2954560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3529298"/>
              <a:ext cx="3124200" cy="2954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7600"/>
              <a:ext cx="4241083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4267200" y="4095604"/>
              <a:ext cx="918841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500" dirty="0" smtClean="0"/>
                <a:t>=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31830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Porting Linux = Hard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Porting Linux in a nutshell: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Gather as much information about the hardware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Reverse-engineer any currently existing software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Modify the cross-compiling tools to generate binaries compatible with the new architecture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Modify the kernel source code to support communicating with the various hardware components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LFS all-over-again! (Except it probably won’t work the first time, or even the second)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3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Porting Linux = Hard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Porting Linux </a:t>
            </a:r>
            <a:r>
              <a:rPr lang="en-US" i="1" u="sng" dirty="0" smtClean="0"/>
              <a:t>minimum</a:t>
            </a:r>
            <a:r>
              <a:rPr lang="en-US" dirty="0" smtClean="0"/>
              <a:t> requirements:</a:t>
            </a:r>
          </a:p>
          <a:p>
            <a:pPr lvl="1"/>
            <a:r>
              <a:rPr lang="en-US" dirty="0" smtClean="0"/>
              <a:t>C programming </a:t>
            </a:r>
          </a:p>
          <a:p>
            <a:pPr lvl="1"/>
            <a:r>
              <a:rPr lang="en-US" dirty="0" smtClean="0"/>
              <a:t>Linux (CIS 191)</a:t>
            </a:r>
          </a:p>
          <a:p>
            <a:pPr lvl="1"/>
            <a:r>
              <a:rPr lang="en-US" dirty="0"/>
              <a:t>Compilers (CIS 341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OS concepts (CIS 380)</a:t>
            </a:r>
          </a:p>
          <a:p>
            <a:pPr lvl="1"/>
            <a:r>
              <a:rPr lang="en-US" dirty="0" smtClean="0"/>
              <a:t>Computer architecture (CIS 501)</a:t>
            </a:r>
          </a:p>
          <a:p>
            <a:pPr lvl="1"/>
            <a:r>
              <a:rPr lang="en-US" dirty="0" smtClean="0"/>
              <a:t>Experience with hardware debugging (e.g. JTAG)</a:t>
            </a:r>
          </a:p>
          <a:p>
            <a:pPr lvl="1"/>
            <a:r>
              <a:rPr lang="en-US" dirty="0" smtClean="0"/>
              <a:t>In-depth knowledge of the assembly language of the target architecture (e.g. x86, ARM, MIPS, etc.)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3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Why bother?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288" y="1676400"/>
            <a:ext cx="6781800" cy="509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420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738" y="1583425"/>
            <a:ext cx="1941092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What’s in common?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226" y="4571946"/>
            <a:ext cx="2928683" cy="212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335" y="4759388"/>
            <a:ext cx="1939911" cy="1648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5895"/>
            <a:ext cx="2128882" cy="141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55" y="3125896"/>
            <a:ext cx="1890425" cy="141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143" y="3125896"/>
            <a:ext cx="1890425" cy="1417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601" y="1600893"/>
            <a:ext cx="2027673" cy="142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680" y="1572539"/>
            <a:ext cx="1744456" cy="145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900" y="1605196"/>
            <a:ext cx="1658945" cy="1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700" y="4614474"/>
            <a:ext cx="1564237" cy="2038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798" y="4614474"/>
            <a:ext cx="1619023" cy="1761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3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35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5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So you can do this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6" name="ipodlinux_dem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1752600"/>
            <a:ext cx="6427075" cy="48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48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Case Study: </a:t>
            </a:r>
            <a:r>
              <a:rPr lang="en-US" dirty="0" err="1" smtClean="0">
                <a:cs typeface="Courier New" pitchFamily="49" charset="0"/>
              </a:rPr>
              <a:t>iPodLinux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9928"/>
            <a:ext cx="8128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8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What is </a:t>
            </a:r>
            <a:r>
              <a:rPr lang="en-US" dirty="0" err="1" smtClean="0">
                <a:cs typeface="Courier New" pitchFamily="49" charset="0"/>
              </a:rPr>
              <a:t>iPodLinux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 err="1" smtClean="0"/>
              <a:t>iPodLinux</a:t>
            </a:r>
            <a:r>
              <a:rPr lang="en-US" dirty="0" smtClean="0"/>
              <a:t> = iPod + Linux</a:t>
            </a:r>
          </a:p>
          <a:p>
            <a:pPr lvl="1"/>
            <a:r>
              <a:rPr lang="en-US" dirty="0" smtClean="0"/>
              <a:t>Custom port of </a:t>
            </a:r>
            <a:r>
              <a:rPr lang="el-GR" dirty="0"/>
              <a:t>μ</a:t>
            </a:r>
            <a:r>
              <a:rPr lang="en-US" dirty="0" err="1" smtClean="0"/>
              <a:t>Clinux</a:t>
            </a:r>
            <a:r>
              <a:rPr lang="en-US" dirty="0" smtClean="0"/>
              <a:t> to the</a:t>
            </a:r>
            <a:br>
              <a:rPr lang="en-US" dirty="0" smtClean="0"/>
            </a:br>
            <a:r>
              <a:rPr lang="en-US" dirty="0" smtClean="0"/>
              <a:t>old iPod hardware</a:t>
            </a:r>
          </a:p>
          <a:p>
            <a:pPr lvl="1"/>
            <a:r>
              <a:rPr lang="en-US" dirty="0" smtClean="0"/>
              <a:t>Goal to turn your iPod into</a:t>
            </a:r>
            <a:br>
              <a:rPr lang="en-US" dirty="0" smtClean="0"/>
            </a:br>
            <a:r>
              <a:rPr lang="en-US" dirty="0" smtClean="0"/>
              <a:t>more than just an MP3 player</a:t>
            </a:r>
          </a:p>
          <a:p>
            <a:pPr lvl="1"/>
            <a:r>
              <a:rPr lang="en-US" dirty="0" smtClean="0"/>
              <a:t>Real reason: Because we can!</a:t>
            </a:r>
          </a:p>
          <a:p>
            <a:pPr lvl="1"/>
            <a:r>
              <a:rPr lang="en-US" dirty="0" smtClean="0"/>
              <a:t>Wiki: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ipl.derpapst.eu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>IRC: </a:t>
            </a:r>
            <a:r>
              <a:rPr lang="en-US" dirty="0">
                <a:hlinkClick r:id="rId4"/>
              </a:rPr>
              <a:t>#ipodlinux@irc.freenode.net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Code: </a:t>
            </a:r>
            <a:r>
              <a:rPr lang="en-US" dirty="0" smtClean="0">
                <a:hlinkClick r:id="rId5"/>
              </a:rPr>
              <a:t>http</a:t>
            </a:r>
            <a:r>
              <a:rPr lang="en-US" dirty="0">
                <a:hlinkClick r:id="rId5"/>
              </a:rPr>
              <a:t>://sourceforge.net/projects/ipodlinux</a:t>
            </a:r>
            <a:r>
              <a:rPr lang="en-US" dirty="0" smtClean="0">
                <a:hlinkClick r:id="rId5"/>
              </a:rPr>
              <a:t>/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23393"/>
            <a:ext cx="2644588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053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The Features - Software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Customizable user interface</a:t>
            </a:r>
          </a:p>
          <a:p>
            <a:r>
              <a:rPr lang="en-US" sz="2800" dirty="0" smtClean="0"/>
              <a:t>File-browser and plugin support</a:t>
            </a:r>
          </a:p>
          <a:p>
            <a:r>
              <a:rPr lang="en-US" sz="2800" dirty="0" smtClean="0"/>
              <a:t>Music player w/ OGG &amp; FLAC support</a:t>
            </a:r>
          </a:p>
          <a:p>
            <a:r>
              <a:rPr lang="en-US" sz="2800" dirty="0" smtClean="0"/>
              <a:t>Video playback with sound</a:t>
            </a:r>
          </a:p>
          <a:p>
            <a:r>
              <a:rPr lang="en-US" sz="2800" dirty="0" smtClean="0"/>
              <a:t>Many user-ported Linux applications and emulators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14400" y="4471277"/>
            <a:ext cx="7572045" cy="3382579"/>
            <a:chOff x="914400" y="4471277"/>
            <a:chExt cx="7572045" cy="3382579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1990" y="4471277"/>
              <a:ext cx="2518541" cy="335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903" y="4471277"/>
              <a:ext cx="2518542" cy="3382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39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4471277"/>
              <a:ext cx="2534962" cy="33799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992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The Features - Hardware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Custom graphical </a:t>
            </a:r>
            <a:r>
              <a:rPr lang="en-US" sz="2800" dirty="0" err="1" smtClean="0"/>
              <a:t>bootloader</a:t>
            </a:r>
            <a:endParaRPr lang="en-US" sz="2800" dirty="0" smtClean="0"/>
          </a:p>
          <a:p>
            <a:r>
              <a:rPr lang="en-US" sz="2800" dirty="0" smtClean="0"/>
              <a:t>Playback of audio with </a:t>
            </a:r>
            <a:r>
              <a:rPr lang="en-US" sz="2800" dirty="0" err="1" smtClean="0"/>
              <a:t>piezo</a:t>
            </a:r>
            <a:r>
              <a:rPr lang="en-US" sz="2800" dirty="0" smtClean="0"/>
              <a:t> (scroll “clicker”)</a:t>
            </a:r>
            <a:endParaRPr lang="en-US" sz="2800" dirty="0"/>
          </a:p>
          <a:p>
            <a:r>
              <a:rPr lang="en-US" sz="2800" dirty="0" smtClean="0"/>
              <a:t>Audio-recording via headphone jack</a:t>
            </a:r>
          </a:p>
          <a:p>
            <a:r>
              <a:rPr lang="en-US" sz="2800" dirty="0" smtClean="0"/>
              <a:t>Backlight brightness control</a:t>
            </a:r>
          </a:p>
          <a:p>
            <a:r>
              <a:rPr lang="en-US" sz="2800" dirty="0" smtClean="0"/>
              <a:t>Overclocking CPU to 80MHz (</a:t>
            </a:r>
            <a:r>
              <a:rPr lang="en-US" sz="2800" dirty="0" err="1" smtClean="0"/>
              <a:t>vs</a:t>
            </a:r>
            <a:r>
              <a:rPr lang="en-US" sz="2800" dirty="0" smtClean="0"/>
              <a:t> Apple’s 66MHz)</a:t>
            </a:r>
          </a:p>
          <a:p>
            <a:pPr lvl="2"/>
            <a:endParaRPr lang="en-US" sz="2000" dirty="0" smtClean="0"/>
          </a:p>
          <a:p>
            <a:endParaRPr lang="en-US" sz="2800" dirty="0"/>
          </a:p>
          <a:p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909143" y="4419601"/>
            <a:ext cx="7574409" cy="3386957"/>
            <a:chOff x="909143" y="4419601"/>
            <a:chExt cx="7574409" cy="3386957"/>
          </a:xfrm>
        </p:grpSpPr>
        <p:pic>
          <p:nvPicPr>
            <p:cNvPr id="1638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143" y="4419601"/>
              <a:ext cx="2536277" cy="3381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275" y="4424856"/>
              <a:ext cx="2536277" cy="33817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5420" y="4424856"/>
              <a:ext cx="2532335" cy="33764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49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My contribution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807779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 smtClean="0"/>
              <a:t>Joined official </a:t>
            </a:r>
            <a:r>
              <a:rPr lang="en-US" dirty="0" err="1" smtClean="0"/>
              <a:t>dev</a:t>
            </a:r>
            <a:r>
              <a:rPr lang="en-US" dirty="0" smtClean="0"/>
              <a:t> team in 2008</a:t>
            </a:r>
          </a:p>
          <a:p>
            <a:pPr lvl="1"/>
            <a:r>
              <a:rPr lang="en-US" dirty="0" smtClean="0"/>
              <a:t>Free iPod gift? Lets hack it!</a:t>
            </a:r>
          </a:p>
          <a:p>
            <a:pPr lvl="1"/>
            <a:r>
              <a:rPr lang="en-US" dirty="0" err="1" smtClean="0"/>
              <a:t>Sansa</a:t>
            </a:r>
            <a:r>
              <a:rPr lang="en-US" dirty="0" smtClean="0"/>
              <a:t> e200 kernel patches</a:t>
            </a:r>
          </a:p>
          <a:p>
            <a:pPr lvl="1"/>
            <a:r>
              <a:rPr lang="en-US" dirty="0"/>
              <a:t>podzilla2 </a:t>
            </a:r>
            <a:r>
              <a:rPr lang="en-US" dirty="0" smtClean="0"/>
              <a:t>features + bug fixes</a:t>
            </a:r>
          </a:p>
          <a:p>
            <a:pPr lvl="1"/>
            <a:r>
              <a:rPr lang="en-US" dirty="0" smtClean="0"/>
              <a:t>Experimental kernel builds</a:t>
            </a:r>
          </a:p>
          <a:p>
            <a:pPr lvl="1"/>
            <a:r>
              <a:rPr lang="en-US" dirty="0" smtClean="0"/>
              <a:t>Compiling tutorials + tools</a:t>
            </a:r>
          </a:p>
          <a:p>
            <a:pPr lvl="1"/>
            <a:r>
              <a:rPr lang="en-US" dirty="0" smtClean="0"/>
              <a:t>Wiki and forum maintenance</a:t>
            </a:r>
          </a:p>
          <a:p>
            <a:endParaRPr lang="en-US" dirty="0" smtClean="0"/>
          </a:p>
          <a:p>
            <a:r>
              <a:rPr lang="en-US" sz="2800" dirty="0" smtClean="0"/>
              <a:t>See </a:t>
            </a:r>
            <a:r>
              <a:rPr lang="en-US" sz="2800" dirty="0">
                <a:hlinkClick r:id="rId3"/>
              </a:rPr>
              <a:t>http://</a:t>
            </a:r>
            <a:r>
              <a:rPr lang="en-US" sz="2800" dirty="0" smtClean="0">
                <a:hlinkClick r:id="rId3"/>
              </a:rPr>
              <a:t>ipl.derpapst.eu/wiki/User:Keripo</a:t>
            </a:r>
            <a:endParaRPr lang="en-US" sz="2800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623848"/>
            <a:ext cx="20764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315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My contribution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831428"/>
            <a:ext cx="6603124" cy="5029200"/>
          </a:xfrm>
        </p:spPr>
        <p:txBody>
          <a:bodyPr>
            <a:noAutofit/>
          </a:bodyPr>
          <a:lstStyle/>
          <a:p>
            <a:r>
              <a:rPr lang="en-US" dirty="0" smtClean="0"/>
              <a:t>Project </a:t>
            </a:r>
            <a:r>
              <a:rPr lang="en-US" dirty="0" err="1" smtClean="0"/>
              <a:t>ZeroSlackr</a:t>
            </a:r>
            <a:endParaRPr lang="en-US" dirty="0" smtClean="0"/>
          </a:p>
          <a:p>
            <a:pPr lvl="1"/>
            <a:r>
              <a:rPr lang="en-US" dirty="0" smtClean="0"/>
              <a:t>Custom, non-destructive </a:t>
            </a:r>
            <a:r>
              <a:rPr lang="en-US" dirty="0" err="1" smtClean="0"/>
              <a:t>iPL</a:t>
            </a:r>
            <a:r>
              <a:rPr lang="en-US" dirty="0" smtClean="0"/>
              <a:t> installation system</a:t>
            </a:r>
          </a:p>
          <a:p>
            <a:pPr lvl="1"/>
            <a:r>
              <a:rPr lang="en-US" dirty="0" smtClean="0"/>
              <a:t>Ported numerous third part applications:</a:t>
            </a:r>
          </a:p>
          <a:p>
            <a:pPr lvl="2"/>
            <a:r>
              <a:rPr lang="en-US" dirty="0" err="1" smtClean="0"/>
              <a:t>igpSP</a:t>
            </a:r>
            <a:r>
              <a:rPr lang="en-US" dirty="0" smtClean="0"/>
              <a:t> – Gameboy Advanced emulator</a:t>
            </a:r>
          </a:p>
          <a:p>
            <a:pPr lvl="2"/>
            <a:r>
              <a:rPr lang="en-US" dirty="0" err="1" smtClean="0"/>
              <a:t>hDoom</a:t>
            </a:r>
            <a:r>
              <a:rPr lang="en-US" dirty="0" smtClean="0"/>
              <a:t> – original Doom video game</a:t>
            </a:r>
          </a:p>
          <a:p>
            <a:pPr lvl="2"/>
            <a:r>
              <a:rPr lang="en-US" dirty="0" smtClean="0"/>
              <a:t>hWolf3D – original Wolfenstein3D</a:t>
            </a:r>
          </a:p>
          <a:p>
            <a:pPr lvl="2"/>
            <a:r>
              <a:rPr lang="en-US" dirty="0" smtClean="0"/>
              <a:t>… and much more</a:t>
            </a:r>
          </a:p>
          <a:p>
            <a:r>
              <a:rPr lang="en-US" sz="2400" dirty="0" smtClean="0"/>
              <a:t>See </a:t>
            </a:r>
            <a:r>
              <a:rPr lang="en-US" sz="2400" dirty="0" smtClean="0">
                <a:hlinkClick r:id="rId3"/>
              </a:rPr>
              <a:t>http</a:t>
            </a:r>
            <a:r>
              <a:rPr lang="en-US" sz="2400" dirty="0">
                <a:hlinkClick r:id="rId3"/>
              </a:rPr>
              <a:t>://sourceforge.net/projects/zeroslackr</a:t>
            </a:r>
            <a:r>
              <a:rPr lang="en-US" sz="2400" dirty="0" smtClean="0">
                <a:hlinkClick r:id="rId3"/>
              </a:rPr>
              <a:t>/</a:t>
            </a:r>
            <a:endParaRPr lang="en-US" sz="2400" dirty="0" smtClean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2133600"/>
            <a:ext cx="2456793" cy="3682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731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History Bit: Reverse Engineering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9186" y="1799897"/>
            <a:ext cx="6059214" cy="5029200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No source code/documentation</a:t>
            </a:r>
          </a:p>
          <a:p>
            <a:r>
              <a:rPr lang="en-US" u="sng" dirty="0" smtClean="0"/>
              <a:t>Solution: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Reverse engineer it!</a:t>
            </a:r>
          </a:p>
          <a:p>
            <a:pPr lvl="1"/>
            <a:r>
              <a:rPr lang="en-US" dirty="0" smtClean="0"/>
              <a:t>Software not encrypted, can be dumped through hardware means</a:t>
            </a:r>
          </a:p>
          <a:p>
            <a:pPr lvl="1"/>
            <a:r>
              <a:rPr lang="en-US" dirty="0" smtClean="0"/>
              <a:t>Apple left in a Diagnostic Mode</a:t>
            </a:r>
          </a:p>
          <a:p>
            <a:pPr lvl="1"/>
            <a:r>
              <a:rPr lang="en-US" dirty="0" err="1" smtClean="0"/>
              <a:t>iPodLinux</a:t>
            </a:r>
            <a:r>
              <a:rPr lang="en-US" dirty="0" smtClean="0"/>
              <a:t> project goes live in 2003 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19400"/>
            <a:ext cx="309801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223" y="6488668"/>
            <a:ext cx="8271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More: http://web.archive.org/web/20070224164831/http://www.ipodlinux.org/blog/</a:t>
            </a:r>
          </a:p>
        </p:txBody>
      </p:sp>
    </p:spTree>
    <p:extLst>
      <p:ext uri="{BB962C8B-B14F-4D97-AF65-F5344CB8AC3E}">
        <p14:creationId xmlns:p14="http://schemas.microsoft.com/office/powerpoint/2010/main" val="182703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History Bit: </a:t>
            </a:r>
            <a:r>
              <a:rPr lang="en-US" dirty="0" err="1" smtClean="0">
                <a:cs typeface="Courier New" pitchFamily="49" charset="0"/>
              </a:rPr>
              <a:t>Piezo</a:t>
            </a:r>
            <a:r>
              <a:rPr lang="en-US" dirty="0" smtClean="0">
                <a:cs typeface="Courier New" pitchFamily="49" charset="0"/>
              </a:rPr>
              <a:t> Hack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9186" y="1799897"/>
            <a:ext cx="6059214" cy="5029200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Can’t dump iPod 4G </a:t>
            </a:r>
            <a:r>
              <a:rPr lang="en-US" dirty="0" err="1" smtClean="0"/>
              <a:t>bootloader</a:t>
            </a:r>
            <a:endParaRPr lang="en-US" dirty="0" smtClean="0"/>
          </a:p>
          <a:p>
            <a:r>
              <a:rPr lang="en-US" u="sng" dirty="0" smtClean="0"/>
              <a:t>Solution: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Record it bit-by-bit!</a:t>
            </a:r>
          </a:p>
          <a:p>
            <a:pPr lvl="1"/>
            <a:r>
              <a:rPr lang="en-US" dirty="0" smtClean="0"/>
              <a:t>Use the </a:t>
            </a:r>
            <a:r>
              <a:rPr lang="en-US" dirty="0" err="1" smtClean="0"/>
              <a:t>piezo</a:t>
            </a:r>
            <a:r>
              <a:rPr lang="en-US" dirty="0" smtClean="0"/>
              <a:t> (“clicker”) to read the </a:t>
            </a:r>
            <a:r>
              <a:rPr lang="en-US" dirty="0" err="1" smtClean="0"/>
              <a:t>bootloader</a:t>
            </a:r>
            <a:r>
              <a:rPr lang="en-US" dirty="0" smtClean="0"/>
              <a:t> code as sound</a:t>
            </a:r>
          </a:p>
          <a:p>
            <a:pPr lvl="1"/>
            <a:r>
              <a:rPr lang="en-US" dirty="0" smtClean="0"/>
              <a:t>Put iPod in sound-proof chamber</a:t>
            </a:r>
          </a:p>
          <a:p>
            <a:pPr lvl="1"/>
            <a:r>
              <a:rPr lang="en-US" dirty="0" smtClean="0"/>
              <a:t>Leave iPod on overnight, decode the audio recording the next day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23" y="6488668"/>
            <a:ext cx="9113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: http://web.archive.org/web/20070519081643/http://www.ipodlinux.org/stories/piezo/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172200" y="2056960"/>
            <a:ext cx="2762250" cy="4149954"/>
            <a:chOff x="6172200" y="2056960"/>
            <a:chExt cx="2762250" cy="4149954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2056960"/>
              <a:ext cx="2762250" cy="20808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2200" y="4135227"/>
              <a:ext cx="2762249" cy="2071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2862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History Bit: We had video first!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9186" y="1799897"/>
            <a:ext cx="6059214" cy="5029200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Still pictures on Apple’s new iPod Photo is boring, 2005</a:t>
            </a:r>
          </a:p>
          <a:p>
            <a:r>
              <a:rPr lang="en-US" u="sng" dirty="0" smtClean="0"/>
              <a:t>Solution: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Lets add video support!</a:t>
            </a:r>
          </a:p>
          <a:p>
            <a:pPr lvl="1"/>
            <a:r>
              <a:rPr lang="en-US" dirty="0" smtClean="0"/>
              <a:t>Uncompressed, 15fps, A/V issues</a:t>
            </a:r>
          </a:p>
          <a:p>
            <a:pPr lvl="1"/>
            <a:r>
              <a:rPr lang="en-US" dirty="0" smtClean="0"/>
              <a:t>Apple responds a year later with the iPod 5G, the “iPod video” ; (</a:t>
            </a:r>
          </a:p>
          <a:p>
            <a:pPr lvl="1"/>
            <a:r>
              <a:rPr lang="en-US" dirty="0" smtClean="0"/>
              <a:t>We did it first! Still </a:t>
            </a:r>
            <a:r>
              <a:rPr lang="en-US" dirty="0"/>
              <a:t>counts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0223" y="6488668"/>
            <a:ext cx="4701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: http://ipl.derpapst.eu/wiki/Video_Player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84" y="2514600"/>
            <a:ext cx="2882462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84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Linux is everywhere</a:t>
            </a:r>
          </a:p>
          <a:p>
            <a:pPr lvl="1"/>
            <a:r>
              <a:rPr lang="en-US" dirty="0" smtClean="0"/>
              <a:t>If its programmable, you can put Linux on it!</a:t>
            </a:r>
          </a:p>
          <a:p>
            <a:pPr lvl="1"/>
            <a:r>
              <a:rPr lang="en-US" dirty="0" smtClean="0"/>
              <a:t>Yes, even a microwave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All your hardware are belong to us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76600"/>
            <a:ext cx="603811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7851" y="6382060"/>
            <a:ext cx="8169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CES 2010, microwave </a:t>
            </a:r>
            <a:r>
              <a:rPr lang="en-US" sz="1600" dirty="0"/>
              <a:t>running Android: http://www.handlewithlinux.com/linux-washing-cooking</a:t>
            </a:r>
          </a:p>
        </p:txBody>
      </p:sp>
    </p:spTree>
    <p:extLst>
      <p:ext uri="{BB962C8B-B14F-4D97-AF65-F5344CB8AC3E}">
        <p14:creationId xmlns:p14="http://schemas.microsoft.com/office/powerpoint/2010/main" val="153909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History Bit: </a:t>
            </a:r>
            <a:r>
              <a:rPr lang="en-US" dirty="0" err="1" smtClean="0">
                <a:cs typeface="Courier New" pitchFamily="49" charset="0"/>
              </a:rPr>
              <a:t>Nanotron</a:t>
            </a:r>
            <a:r>
              <a:rPr lang="en-US" dirty="0" smtClean="0">
                <a:cs typeface="Courier New" pitchFamily="49" charset="0"/>
              </a:rPr>
              <a:t> 3000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9186" y="1799897"/>
            <a:ext cx="6059214" cy="5029200"/>
          </a:xfrm>
        </p:spPr>
        <p:txBody>
          <a:bodyPr>
            <a:normAutofit/>
          </a:bodyPr>
          <a:lstStyle/>
          <a:p>
            <a:r>
              <a:rPr lang="en-US" u="sng" dirty="0" smtClean="0"/>
              <a:t>Problem: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iPod </a:t>
            </a:r>
            <a:r>
              <a:rPr lang="en-US" dirty="0" err="1" smtClean="0"/>
              <a:t>nano</a:t>
            </a:r>
            <a:r>
              <a:rPr lang="en-US" dirty="0" smtClean="0"/>
              <a:t> 2G encrypted, 2006</a:t>
            </a:r>
          </a:p>
          <a:p>
            <a:r>
              <a:rPr lang="en-US" u="sng" dirty="0" smtClean="0"/>
              <a:t>Solution: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Find an exploit!</a:t>
            </a:r>
          </a:p>
          <a:p>
            <a:pPr lvl="1"/>
            <a:r>
              <a:rPr lang="en-US" dirty="0" smtClean="0"/>
              <a:t>Buffer overflow in Notes functionality (no bound check beyond 268 chars in &lt;a </a:t>
            </a:r>
            <a:r>
              <a:rPr lang="en-US" dirty="0" err="1" smtClean="0"/>
              <a:t>href</a:t>
            </a:r>
            <a:r>
              <a:rPr lang="en-US" dirty="0" smtClean="0"/>
              <a:t>&gt; links)</a:t>
            </a:r>
          </a:p>
          <a:p>
            <a:pPr lvl="1"/>
            <a:r>
              <a:rPr lang="en-US" dirty="0" smtClean="0"/>
              <a:t>Use LEGO </a:t>
            </a:r>
            <a:r>
              <a:rPr lang="en-US" dirty="0" err="1" smtClean="0"/>
              <a:t>Mindstorm</a:t>
            </a:r>
            <a:r>
              <a:rPr lang="en-US" dirty="0" smtClean="0"/>
              <a:t> to brute-force the jump address location</a:t>
            </a:r>
          </a:p>
          <a:p>
            <a:pPr lvl="1"/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0223" y="6488668"/>
            <a:ext cx="5527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 </a:t>
            </a:r>
            <a:r>
              <a:rPr lang="en-US" dirty="0"/>
              <a:t>: http://www.freemyipod.org/wiki/Nanotron_3000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248400" y="1586899"/>
            <a:ext cx="2523094" cy="5108478"/>
            <a:chOff x="6175530" y="1568505"/>
            <a:chExt cx="2816068" cy="5701659"/>
          </a:xfrm>
        </p:grpSpPr>
        <p:pic>
          <p:nvPicPr>
            <p:cNvPr id="2355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530" y="1568505"/>
              <a:ext cx="2796275" cy="213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6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531" y="3281909"/>
              <a:ext cx="2816067" cy="1876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557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5531" y="5158114"/>
              <a:ext cx="2796274" cy="2112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0453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History Bit: iPhone</a:t>
            </a:r>
            <a:endParaRPr lang="en-US" dirty="0">
              <a:cs typeface="Courier New" pitchFamily="49" charset="0"/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9185" y="1799897"/>
            <a:ext cx="8507139" cy="5029200"/>
          </a:xfrm>
        </p:spPr>
        <p:txBody>
          <a:bodyPr>
            <a:normAutofit/>
          </a:bodyPr>
          <a:lstStyle/>
          <a:p>
            <a:r>
              <a:rPr lang="en-US" sz="2700" u="sng" dirty="0" smtClean="0"/>
              <a:t>Problem: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Apple releases iPhone</a:t>
            </a:r>
            <a:br>
              <a:rPr lang="en-US" sz="2700" dirty="0" smtClean="0"/>
            </a:br>
            <a:r>
              <a:rPr lang="en-US" sz="2700" dirty="0" smtClean="0"/>
              <a:t>and iPod Touch in 2007</a:t>
            </a:r>
          </a:p>
          <a:p>
            <a:r>
              <a:rPr lang="en-US" sz="2700" u="sng" dirty="0" smtClean="0"/>
              <a:t>Solution:</a:t>
            </a:r>
            <a:r>
              <a:rPr lang="en-US" sz="2700" dirty="0" smtClean="0"/>
              <a:t/>
            </a:r>
            <a:br>
              <a:rPr lang="en-US" sz="2700" dirty="0" smtClean="0"/>
            </a:br>
            <a:r>
              <a:rPr lang="en-US" sz="2700" dirty="0" smtClean="0"/>
              <a:t>None, it was a good run ; (</a:t>
            </a:r>
          </a:p>
          <a:p>
            <a:pPr lvl="1"/>
            <a:r>
              <a:rPr lang="en-US" sz="2700" dirty="0" smtClean="0"/>
              <a:t>Go work on other cool projects!</a:t>
            </a:r>
          </a:p>
          <a:p>
            <a:pPr lvl="1"/>
            <a:r>
              <a:rPr lang="en-US" sz="2700" dirty="0" err="1" smtClean="0"/>
              <a:t>davidc</a:t>
            </a:r>
            <a:r>
              <a:rPr lang="en-US" sz="2700" dirty="0"/>
              <a:t> (David </a:t>
            </a:r>
            <a:r>
              <a:rPr lang="en-US" sz="2700" dirty="0" smtClean="0"/>
              <a:t>Carne) worked on jailbreakme.com</a:t>
            </a:r>
          </a:p>
          <a:p>
            <a:pPr lvl="1"/>
            <a:r>
              <a:rPr lang="en-US" sz="2700" dirty="0" err="1" smtClean="0"/>
              <a:t>AriX</a:t>
            </a:r>
            <a:r>
              <a:rPr lang="en-US" sz="2700" dirty="0" smtClean="0"/>
              <a:t> (Ari Weinstein) worked on </a:t>
            </a:r>
            <a:r>
              <a:rPr lang="en-US" sz="2700" dirty="0" err="1" smtClean="0"/>
              <a:t>iJailbreak</a:t>
            </a:r>
            <a:endParaRPr lang="en-US" sz="2700" dirty="0" smtClean="0"/>
          </a:p>
          <a:p>
            <a:pPr lvl="1"/>
            <a:r>
              <a:rPr lang="en-US" sz="2700" dirty="0" smtClean="0"/>
              <a:t>I work on Android and TA this course (Linux!)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23" y="6236475"/>
            <a:ext cx="8437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More: </a:t>
            </a:r>
            <a:r>
              <a:rPr lang="en-US" dirty="0"/>
              <a:t>http://www.tuaw.com/2007/10/29/instant-jailbreak-for-iphone-and-ipod-touch/</a:t>
            </a:r>
            <a:br>
              <a:rPr lang="en-US" dirty="0"/>
            </a:br>
            <a:r>
              <a:rPr lang="en-US" dirty="0"/>
              <a:t>More: http://online.wsj.com/article/SB124692204445002607.html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77" y="1981200"/>
            <a:ext cx="292574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7255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>
                <a:cs typeface="Courier New" pitchFamily="49" charset="0"/>
              </a:rPr>
              <a:t>Questions?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503" y="2819400"/>
            <a:ext cx="8686800" cy="224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87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357" y="16529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servers use</a:t>
            </a:r>
          </a:p>
          <a:p>
            <a:pPr lvl="1"/>
            <a:r>
              <a:rPr lang="en-US" dirty="0" smtClean="0"/>
              <a:t>Stability, security, free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err="1" smtClean="0"/>
              <a:t>CentOS</a:t>
            </a:r>
            <a:endParaRPr lang="en-US" dirty="0" smtClean="0"/>
          </a:p>
          <a:p>
            <a:pPr lvl="2"/>
            <a:r>
              <a:rPr lang="en-US" dirty="0" err="1" smtClean="0"/>
              <a:t>Debian</a:t>
            </a:r>
            <a:endParaRPr lang="en-US" dirty="0" smtClean="0"/>
          </a:p>
          <a:p>
            <a:pPr lvl="2"/>
            <a:r>
              <a:rPr lang="en-US" dirty="0" smtClean="0"/>
              <a:t>Red Hat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Servers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11" y="4648962"/>
            <a:ext cx="2400175" cy="180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911" y="4625340"/>
            <a:ext cx="243544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59" y="462534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27541"/>
            <a:ext cx="2725603" cy="2156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357" y="16529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you use</a:t>
            </a:r>
          </a:p>
          <a:p>
            <a:pPr lvl="1"/>
            <a:r>
              <a:rPr lang="en-US" dirty="0" smtClean="0"/>
              <a:t>Free Windows/Mac alternative</a:t>
            </a:r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Ubuntu</a:t>
            </a:r>
          </a:p>
          <a:p>
            <a:pPr lvl="2"/>
            <a:r>
              <a:rPr lang="en-US" dirty="0" smtClean="0"/>
              <a:t>Fedora</a:t>
            </a:r>
          </a:p>
          <a:p>
            <a:pPr lvl="2"/>
            <a:r>
              <a:rPr lang="en-US" dirty="0" err="1" smtClean="0"/>
              <a:t>PCLinuxOS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Desktop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59" y="1600199"/>
            <a:ext cx="2598491" cy="259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11" y="4625340"/>
            <a:ext cx="2381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25340"/>
            <a:ext cx="2540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559" y="4625340"/>
            <a:ext cx="2555192" cy="191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947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357" y="16529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(white-hat) hackers do</a:t>
            </a:r>
            <a:endParaRPr lang="en-US" dirty="0"/>
          </a:p>
          <a:p>
            <a:pPr lvl="1"/>
            <a:r>
              <a:rPr lang="en-US" dirty="0" smtClean="0"/>
              <a:t>To run “homebrew” software</a:t>
            </a:r>
            <a:endParaRPr lang="en-US" dirty="0"/>
          </a:p>
          <a:p>
            <a:pPr lvl="1"/>
            <a:r>
              <a:rPr lang="en-US" dirty="0" smtClean="0"/>
              <a:t>Examples:</a:t>
            </a:r>
          </a:p>
          <a:p>
            <a:pPr lvl="2"/>
            <a:r>
              <a:rPr lang="en-US" dirty="0" smtClean="0"/>
              <a:t>PS3, Wii, XBOX</a:t>
            </a:r>
          </a:p>
          <a:p>
            <a:pPr lvl="2"/>
            <a:r>
              <a:rPr lang="en-US" dirty="0" smtClean="0"/>
              <a:t>PS2, GameCube</a:t>
            </a:r>
          </a:p>
          <a:p>
            <a:pPr lvl="2"/>
            <a:r>
              <a:rPr lang="en-US" dirty="0" smtClean="0"/>
              <a:t>Dreamcast</a:t>
            </a:r>
          </a:p>
          <a:p>
            <a:pPr lvl="2"/>
            <a:r>
              <a:rPr lang="en-US" dirty="0" smtClean="0"/>
              <a:t>PSP, DS</a:t>
            </a:r>
          </a:p>
          <a:p>
            <a:pPr lvl="2"/>
            <a:r>
              <a:rPr lang="en-US" dirty="0" smtClean="0"/>
              <a:t>Open Pandora, GP2X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Gaming Devices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04488"/>
            <a:ext cx="3671277" cy="277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694688"/>
            <a:ext cx="2833077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296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357" y="16529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What </a:t>
            </a:r>
            <a:r>
              <a:rPr lang="en-US" dirty="0" smtClean="0"/>
              <a:t>distributors are developing</a:t>
            </a:r>
            <a:endParaRPr lang="en-US" dirty="0"/>
          </a:p>
          <a:p>
            <a:pPr lvl="1"/>
            <a:r>
              <a:rPr lang="en-US" dirty="0" smtClean="0"/>
              <a:t>Community contribution</a:t>
            </a:r>
            <a:endParaRPr lang="en-US" dirty="0"/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smtClean="0"/>
              <a:t>Android</a:t>
            </a:r>
          </a:p>
          <a:p>
            <a:pPr lvl="2"/>
            <a:r>
              <a:rPr lang="en-US" dirty="0" err="1" smtClean="0"/>
              <a:t>Maemo</a:t>
            </a:r>
            <a:r>
              <a:rPr lang="en-US" dirty="0" smtClean="0"/>
              <a:t>/</a:t>
            </a:r>
            <a:r>
              <a:rPr lang="en-US" dirty="0" err="1" smtClean="0"/>
              <a:t>MeeGo</a:t>
            </a:r>
            <a:r>
              <a:rPr lang="en-US" dirty="0" smtClean="0"/>
              <a:t>/</a:t>
            </a:r>
            <a:r>
              <a:rPr lang="en-US" dirty="0" err="1" smtClean="0"/>
              <a:t>Tizen</a:t>
            </a:r>
            <a:endParaRPr lang="en-US" dirty="0" smtClean="0"/>
          </a:p>
          <a:p>
            <a:pPr lvl="2"/>
            <a:r>
              <a:rPr lang="en-US" dirty="0" err="1" smtClean="0"/>
              <a:t>Openmoko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Mobile Devices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308" y="4419600"/>
            <a:ext cx="1432251" cy="241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600575"/>
            <a:ext cx="2099261" cy="225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72929"/>
            <a:ext cx="3648708" cy="225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632" y="1753529"/>
            <a:ext cx="1865601" cy="220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1531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7357" y="1652936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What embedded hardware run</a:t>
            </a:r>
          </a:p>
          <a:p>
            <a:pPr lvl="1"/>
            <a:r>
              <a:rPr lang="en-US" dirty="0" smtClean="0"/>
              <a:t>Small footprint, </a:t>
            </a:r>
            <a:r>
              <a:rPr lang="en-US" dirty="0" err="1" smtClean="0"/>
              <a:t>dev</a:t>
            </a:r>
            <a:r>
              <a:rPr lang="en-US" dirty="0" smtClean="0"/>
              <a:t> tools</a:t>
            </a:r>
          </a:p>
          <a:p>
            <a:pPr lvl="1"/>
            <a:r>
              <a:rPr lang="en-US" dirty="0" smtClean="0"/>
              <a:t>Examples</a:t>
            </a:r>
          </a:p>
          <a:p>
            <a:pPr lvl="2"/>
            <a:r>
              <a:rPr lang="en-US" dirty="0" err="1" smtClean="0"/>
              <a:t>RTLinux</a:t>
            </a:r>
            <a:r>
              <a:rPr lang="en-US" dirty="0" smtClean="0"/>
              <a:t> (real-time)</a:t>
            </a:r>
            <a:endParaRPr lang="en-US" dirty="0"/>
          </a:p>
          <a:p>
            <a:pPr lvl="2"/>
            <a:r>
              <a:rPr lang="el-GR" dirty="0" smtClean="0"/>
              <a:t>μ</a:t>
            </a:r>
            <a:r>
              <a:rPr lang="en-US" dirty="0" err="1" smtClean="0"/>
              <a:t>Clinux</a:t>
            </a:r>
            <a:r>
              <a:rPr lang="en-US" dirty="0" smtClean="0"/>
              <a:t> (no MMU)</a:t>
            </a:r>
          </a:p>
          <a:p>
            <a:pPr lvl="2"/>
            <a:r>
              <a:rPr lang="en-US" dirty="0" err="1" smtClean="0"/>
              <a:t>Ångström</a:t>
            </a:r>
            <a:r>
              <a:rPr lang="en-US" dirty="0" smtClean="0"/>
              <a:t> (everything)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D224A-E222-4CC1-B76B-87B0C7C721F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cs typeface="Courier New" pitchFamily="49" charset="0"/>
              </a:rPr>
              <a:t>Embedded Devices</a:t>
            </a:r>
            <a:endParaRPr lang="en-US" dirty="0">
              <a:cs typeface="Courier New" pitchFamily="49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820" y="1752600"/>
            <a:ext cx="2181225" cy="2351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62942"/>
            <a:ext cx="2725623" cy="204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4650751"/>
            <a:ext cx="1794454" cy="2043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75135"/>
            <a:ext cx="2690095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29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14913</TotalTime>
  <Words>1197</Words>
  <Application>Microsoft Office PowerPoint</Application>
  <PresentationFormat>On-screen Show (4:3)</PresentationFormat>
  <Paragraphs>312</Paragraphs>
  <Slides>42</Slides>
  <Notes>41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Linux Everywhere</vt:lpstr>
      <vt:lpstr>Lecture Outline</vt:lpstr>
      <vt:lpstr>What’s in common?</vt:lpstr>
      <vt:lpstr>All your hardware are belong to us</vt:lpstr>
      <vt:lpstr>Servers</vt:lpstr>
      <vt:lpstr>Desktop</vt:lpstr>
      <vt:lpstr>Gaming Devices</vt:lpstr>
      <vt:lpstr>Mobile Devices</vt:lpstr>
      <vt:lpstr>Embedded Devices</vt:lpstr>
      <vt:lpstr>Why?</vt:lpstr>
      <vt:lpstr>Free!</vt:lpstr>
      <vt:lpstr>Homebrew!</vt:lpstr>
      <vt:lpstr>Support!</vt:lpstr>
      <vt:lpstr>Lots of support!</vt:lpstr>
      <vt:lpstr>Why not?</vt:lpstr>
      <vt:lpstr>How?</vt:lpstr>
      <vt:lpstr>Cross-compiling!</vt:lpstr>
      <vt:lpstr>Cross-compiling!</vt:lpstr>
      <vt:lpstr>Multiple Compilers</vt:lpstr>
      <vt:lpstr>Compiling for LFS (i368 Linux)</vt:lpstr>
      <vt:lpstr>Compiling for arm-elf</vt:lpstr>
      <vt:lpstr>Compiling for arm-elf</vt:lpstr>
      <vt:lpstr>Compiling for arm-elf</vt:lpstr>
      <vt:lpstr>Cross-compiling Terminology</vt:lpstr>
      <vt:lpstr>That was easy!</vt:lpstr>
      <vt:lpstr>But wait, there’s more!</vt:lpstr>
      <vt:lpstr>Porting Linux = Hard</vt:lpstr>
      <vt:lpstr>Porting Linux = Hard</vt:lpstr>
      <vt:lpstr>Why bother?</vt:lpstr>
      <vt:lpstr>So you can do this</vt:lpstr>
      <vt:lpstr>Case Study: iPodLinux</vt:lpstr>
      <vt:lpstr>What is iPodLinux</vt:lpstr>
      <vt:lpstr>The Features - Software</vt:lpstr>
      <vt:lpstr>The Features - Hardware</vt:lpstr>
      <vt:lpstr>My contribution</vt:lpstr>
      <vt:lpstr>My contribution</vt:lpstr>
      <vt:lpstr>History Bit: Reverse Engineering</vt:lpstr>
      <vt:lpstr>History Bit: Piezo Hack</vt:lpstr>
      <vt:lpstr>History Bit: We had video first!</vt:lpstr>
      <vt:lpstr>History Bit: Nanotron 3000</vt:lpstr>
      <vt:lpstr>History Bit: iPhone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Seth</dc:creator>
  <cp:lastModifiedBy>Keripo</cp:lastModifiedBy>
  <cp:revision>1158</cp:revision>
  <dcterms:created xsi:type="dcterms:W3CDTF">2012-02-14T04:11:22Z</dcterms:created>
  <dcterms:modified xsi:type="dcterms:W3CDTF">2012-04-10T14:11:39Z</dcterms:modified>
</cp:coreProperties>
</file>