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2"/>
  </p:notesMasterIdLst>
  <p:sldIdLst>
    <p:sldId id="256" r:id="rId2"/>
    <p:sldId id="257" r:id="rId3"/>
    <p:sldId id="282" r:id="rId4"/>
    <p:sldId id="258" r:id="rId5"/>
    <p:sldId id="259" r:id="rId6"/>
    <p:sldId id="283" r:id="rId7"/>
    <p:sldId id="260" r:id="rId8"/>
    <p:sldId id="261" r:id="rId9"/>
    <p:sldId id="284" r:id="rId10"/>
    <p:sldId id="269" r:id="rId11"/>
    <p:sldId id="273" r:id="rId12"/>
    <p:sldId id="276" r:id="rId13"/>
    <p:sldId id="271" r:id="rId14"/>
    <p:sldId id="272" r:id="rId15"/>
    <p:sldId id="270" r:id="rId16"/>
    <p:sldId id="275" r:id="rId17"/>
    <p:sldId id="277" r:id="rId18"/>
    <p:sldId id="281" r:id="rId19"/>
    <p:sldId id="278" r:id="rId20"/>
    <p:sldId id="285" r:id="rId21"/>
    <p:sldId id="264" r:id="rId22"/>
    <p:sldId id="265" r:id="rId23"/>
    <p:sldId id="266" r:id="rId24"/>
    <p:sldId id="267" r:id="rId25"/>
    <p:sldId id="268" r:id="rId26"/>
    <p:sldId id="263" r:id="rId27"/>
    <p:sldId id="262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41" autoAdjust="0"/>
  </p:normalViewPr>
  <p:slideViewPr>
    <p:cSldViewPr>
      <p:cViewPr>
        <p:scale>
          <a:sx n="66" d="100"/>
          <a:sy n="66" d="100"/>
        </p:scale>
        <p:origin x="-209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AF005-9F4B-481B-929B-89C782C0B6B4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CC8C3-F7C5-4C7C-A03E-555EDC427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3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PC, mobile, tablet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C8C3-F7C5-4C7C-A03E-555EDC4279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34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Motion</a:t>
            </a:r>
            <a:r>
              <a:rPr lang="en-US" baseline="0" dirty="0" smtClean="0"/>
              <a:t> Vectors Field (MVF) = change in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C8C3-F7C5-4C7C-A03E-555EDC4279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83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be used to generate a “residual” image to show difference between frames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C8C3-F7C5-4C7C-A03E-555EDC4279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33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image, video</a:t>
            </a:r>
            <a:r>
              <a:rPr lang="en-US" baseline="0" dirty="0" smtClean="0"/>
              <a:t> and </a:t>
            </a:r>
            <a:r>
              <a:rPr lang="en-US" dirty="0" smtClean="0"/>
              <a:t>signal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C8C3-F7C5-4C7C-A03E-555EDC4279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89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image, video</a:t>
            </a:r>
            <a:r>
              <a:rPr lang="en-US" baseline="0" dirty="0" smtClean="0"/>
              <a:t> and </a:t>
            </a:r>
            <a:r>
              <a:rPr lang="en-US" dirty="0" smtClean="0"/>
              <a:t>signal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C8C3-F7C5-4C7C-A03E-555EDC4279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89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data transfer times not included in timings (assumes already on GPU)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Nehalem = 45nm Intel processor,</a:t>
            </a:r>
            <a:r>
              <a:rPr lang="en-US" baseline="0" dirty="0" smtClean="0"/>
              <a:t> e.g. Core i7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C8C3-F7C5-4C7C-A03E-555EDC4279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89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rough data, not exact SM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C8C3-F7C5-4C7C-A03E-555EDC4279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89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IPP</a:t>
            </a:r>
            <a:r>
              <a:rPr lang="en-US" baseline="0" dirty="0" smtClean="0"/>
              <a:t> used for CPU, NPP used for GPU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C8C3-F7C5-4C7C-A03E-555EDC4279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89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Frame size: 1080p</a:t>
            </a:r>
          </a:p>
          <a:p>
            <a:r>
              <a:rPr lang="en-US" dirty="0" smtClean="0"/>
              <a:t>Platform: 3.2 GHz quad core Nehalem, GeForce GTX 280 (240 core) GPU</a:t>
            </a:r>
          </a:p>
          <a:p>
            <a:r>
              <a:rPr lang="en-US" dirty="0" smtClean="0"/>
              <a:t>CPU encoder is x264  </a:t>
            </a:r>
          </a:p>
          <a:p>
            <a:r>
              <a:rPr lang="en-US" dirty="0" smtClean="0"/>
              <a:t>GPU encoder is NVIDIA H.264 CUDA encoder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C8C3-F7C5-4C7C-A03E-555EDC4279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59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H.264, VC-1, MPEG-2</a:t>
            </a:r>
            <a:r>
              <a:rPr lang="en-US" baseline="0" dirty="0" smtClean="0"/>
              <a:t> = major video codecs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C8C3-F7C5-4C7C-A03E-555EDC4279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59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Modern day mobile</a:t>
            </a:r>
            <a:r>
              <a:rPr lang="en-US" baseline="0" dirty="0" smtClean="0"/>
              <a:t> devices (e.g. phones) have GPUs now</a:t>
            </a:r>
          </a:p>
          <a:p>
            <a:r>
              <a:rPr lang="en-US" baseline="0" dirty="0" smtClean="0"/>
              <a:t>Faster = for same result, faster runtime</a:t>
            </a:r>
          </a:p>
          <a:p>
            <a:r>
              <a:rPr lang="en-US" baseline="0" dirty="0" smtClean="0"/>
              <a:t>Smaller = for same time, smaller </a:t>
            </a:r>
            <a:r>
              <a:rPr lang="en-US" baseline="0" dirty="0" err="1" smtClean="0"/>
              <a:t>filesize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C8C3-F7C5-4C7C-A03E-555EDC4279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33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MFT = Media Foundation Transforms, component</a:t>
            </a:r>
            <a:r>
              <a:rPr lang="en-US" baseline="0" dirty="0" smtClean="0"/>
              <a:t> of the multimedia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C8C3-F7C5-4C7C-A03E-555EDC4279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68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DXVA = DirectX Video Acceleration API for</a:t>
            </a:r>
            <a:r>
              <a:rPr lang="en-US" baseline="0" dirty="0" smtClean="0"/>
              <a:t> Windows</a:t>
            </a:r>
            <a:endParaRPr lang="en-US" dirty="0" smtClean="0"/>
          </a:p>
          <a:p>
            <a:r>
              <a:rPr lang="en-US" dirty="0" smtClean="0"/>
              <a:t>VDPAU = Video Decode and Presentation API for Unix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C8C3-F7C5-4C7C-A03E-555EDC4279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5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Same primitives we learned about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See “Parallel Algorithms” lecture, Feb 1</a:t>
            </a:r>
            <a:r>
              <a:rPr lang="en-US" sz="1200" baseline="30000" dirty="0" smtClean="0"/>
              <a:t>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CUDPP = </a:t>
            </a:r>
            <a:r>
              <a:rPr lang="en-US" dirty="0" smtClean="0"/>
              <a:t>CUDA Data Parallel Primitives Library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C8C3-F7C5-4C7C-A03E-555EDC4279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69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Rough example, obviously not full compression</a:t>
            </a:r>
          </a:p>
          <a:p>
            <a:r>
              <a:rPr lang="en-US" baseline="0" dirty="0" err="1" smtClean="0"/>
              <a:t>Lossy</a:t>
            </a:r>
            <a:endParaRPr lang="en-US" baseline="0" dirty="0" smtClean="0"/>
          </a:p>
          <a:p>
            <a:r>
              <a:rPr lang="en-US" baseline="0" dirty="0" smtClean="0"/>
              <a:t>Intra Prediction can run in parallel, see NVIDIA PDF for source code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C8C3-F7C5-4C7C-A03E-555EDC4279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13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Rough example, obviously not full compression</a:t>
            </a:r>
          </a:p>
          <a:p>
            <a:r>
              <a:rPr lang="en-US" baseline="0" dirty="0" err="1" smtClean="0"/>
              <a:t>Lossy</a:t>
            </a:r>
            <a:endParaRPr lang="en-US" baseline="0" dirty="0" smtClean="0"/>
          </a:p>
          <a:p>
            <a:r>
              <a:rPr lang="en-US" baseline="0" dirty="0" smtClean="0"/>
              <a:t>Intra Prediction can run in parallel, see NVIDIA PDF for source code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C8C3-F7C5-4C7C-A03E-555EDC4279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1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Four</a:t>
            </a:r>
            <a:r>
              <a:rPr lang="en-US" baseline="0" dirty="0" smtClean="0"/>
              <a:t> basic rules</a:t>
            </a:r>
          </a:p>
          <a:p>
            <a:r>
              <a:rPr lang="en-US" dirty="0" smtClean="0"/>
              <a:t>Predictor = top row,</a:t>
            </a:r>
            <a:r>
              <a:rPr lang="en-US" baseline="0" dirty="0" smtClean="0"/>
              <a:t> left column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C8C3-F7C5-4C7C-A03E-555EDC4279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13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SAD = Sum of Absolute Differences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C8C3-F7C5-4C7C-A03E-555EDC4279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1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462-1CC8-45CF-B192-A372BD47E6C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C238-19B6-4CEF-96DC-04624391FED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462-1CC8-45CF-B192-A372BD47E6C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C238-19B6-4CEF-96DC-04624391F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462-1CC8-45CF-B192-A372BD47E6C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C238-19B6-4CEF-96DC-04624391F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462-1CC8-45CF-B192-A372BD47E6C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C238-19B6-4CEF-96DC-04624391F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462-1CC8-45CF-B192-A372BD47E6C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C238-19B6-4CEF-96DC-04624391FED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462-1CC8-45CF-B192-A372BD47E6C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C238-19B6-4CEF-96DC-04624391F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462-1CC8-45CF-B192-A372BD47E6C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C238-19B6-4CEF-96DC-04624391FED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462-1CC8-45CF-B192-A372BD47E6C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C238-19B6-4CEF-96DC-04624391F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462-1CC8-45CF-B192-A372BD47E6C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C238-19B6-4CEF-96DC-04624391F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462-1CC8-45CF-B192-A372BD47E6C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C238-19B6-4CEF-96DC-04624391FED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462-1CC8-45CF-B192-A372BD47E6C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C238-19B6-4CEF-96DC-04624391F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EF0F462-1CC8-45CF-B192-A372BD47E6C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2D7C238-19B6-4CEF-96DC-04624391FE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nvidia.com/np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developer.nvidia.com/cuda-cc-sdk-code-sampl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developer.nvidia.com/cuda-cc-sdk-code-sampl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err="1" smtClean="0"/>
              <a:t>gpu</a:t>
            </a:r>
            <a:r>
              <a:rPr lang="en-US" sz="4400" dirty="0" smtClean="0"/>
              <a:t>-Accelerated Video Encoding/Decoding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CIS </a:t>
            </a:r>
            <a:r>
              <a:rPr lang="en-US" dirty="0"/>
              <a:t>565 Spring 2012</a:t>
            </a:r>
          </a:p>
          <a:p>
            <a:r>
              <a:rPr lang="en-US" dirty="0"/>
              <a:t>Philip Peng, </a:t>
            </a:r>
            <a:r>
              <a:rPr lang="en-US" dirty="0" smtClean="0"/>
              <a:t>2012/03/19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40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Algorithm 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Fundamental building blocks for Parallel Programming </a:t>
            </a:r>
          </a:p>
          <a:p>
            <a:r>
              <a:rPr lang="en-US" sz="2600" dirty="0" smtClean="0"/>
              <a:t>Reduce: sum of absolute differences</a:t>
            </a:r>
          </a:p>
          <a:p>
            <a:r>
              <a:rPr lang="en-US" sz="2600" dirty="0" smtClean="0"/>
              <a:t>Scan: integral image calculations</a:t>
            </a:r>
          </a:p>
          <a:p>
            <a:r>
              <a:rPr lang="en-US" sz="2600" dirty="0" smtClean="0"/>
              <a:t>Compact: index creation</a:t>
            </a:r>
          </a:p>
          <a:p>
            <a:r>
              <a:rPr lang="en-US" sz="2600" dirty="0" smtClean="0"/>
              <a:t>CUDA C SDK, CUDPP, Thrust implementations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4527332"/>
            <a:ext cx="2666999" cy="19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516118"/>
            <a:ext cx="2956560" cy="177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59" y="4509502"/>
            <a:ext cx="2743200" cy="169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6519446"/>
            <a:ext cx="7782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Img</a:t>
            </a:r>
            <a:r>
              <a:rPr lang="en-US" sz="1600" dirty="0" smtClean="0"/>
              <a:t> </a:t>
            </a:r>
            <a:r>
              <a:rPr lang="en-US" sz="1600" dirty="0" err="1" smtClean="0"/>
              <a:t>src</a:t>
            </a:r>
            <a:r>
              <a:rPr lang="en-US" sz="1600" dirty="0" smtClean="0"/>
              <a:t>: http://cis565-spring-2012.github.com/lectures/02-01-Parallel-Algorithms.pdf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686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Technique: Intra Prediction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519446"/>
            <a:ext cx="695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Img</a:t>
            </a:r>
            <a:r>
              <a:rPr lang="en-US" sz="1600" dirty="0" smtClean="0"/>
              <a:t> </a:t>
            </a:r>
            <a:r>
              <a:rPr lang="en-US" sz="1600" dirty="0" err="1" smtClean="0"/>
              <a:t>src</a:t>
            </a:r>
            <a:r>
              <a:rPr lang="en-US" sz="1600" dirty="0" smtClean="0"/>
              <a:t>: http://www.nvidia.com/content/GTC-2010/pdfs/2075_GTC2010.pdf</a:t>
            </a:r>
            <a:endParaRPr lang="en-US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39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0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Technique: Intra Prediction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519446"/>
            <a:ext cx="695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Img</a:t>
            </a:r>
            <a:r>
              <a:rPr lang="en-US" sz="1600" dirty="0" smtClean="0"/>
              <a:t> </a:t>
            </a:r>
            <a:r>
              <a:rPr lang="en-US" sz="1600" dirty="0" err="1" smtClean="0"/>
              <a:t>src</a:t>
            </a:r>
            <a:r>
              <a:rPr lang="en-US" sz="1600" dirty="0" smtClean="0"/>
              <a:t>: http://www.nvidia.com/content/GTC-2010/pdfs/2075_GTC2010.pdf</a:t>
            </a:r>
            <a:endParaRPr lang="en-US" sz="16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6813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4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23998"/>
            <a:ext cx="2303473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Technique: Intra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Video processing technique via content prediction</a:t>
            </a:r>
          </a:p>
          <a:p>
            <a:pPr lvl="1"/>
            <a:r>
              <a:rPr lang="en-US" sz="2400" dirty="0" smtClean="0"/>
              <a:t>Uses data within single video frame</a:t>
            </a:r>
          </a:p>
          <a:p>
            <a:pPr lvl="1"/>
            <a:r>
              <a:rPr lang="en-US" sz="2400" dirty="0" smtClean="0"/>
              <a:t>Divides frame into blocks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rediction rules</a:t>
            </a:r>
          </a:p>
          <a:p>
            <a:pPr lvl="2"/>
            <a:r>
              <a:rPr lang="en-US" sz="2200" dirty="0" smtClean="0"/>
              <a:t>Constant: each pixel constant value</a:t>
            </a:r>
          </a:p>
          <a:p>
            <a:pPr lvl="2"/>
            <a:r>
              <a:rPr lang="en-US" sz="2200" dirty="0" smtClean="0"/>
              <a:t>Vertical: each row uses top predictor</a:t>
            </a:r>
          </a:p>
          <a:p>
            <a:pPr lvl="2"/>
            <a:r>
              <a:rPr lang="en-US" sz="2200" dirty="0" smtClean="0"/>
              <a:t>Horizontal: each column uses left predictor</a:t>
            </a:r>
          </a:p>
          <a:p>
            <a:pPr lvl="2"/>
            <a:r>
              <a:rPr lang="en-US" sz="2200" dirty="0" smtClean="0"/>
              <a:t>Plane: gradient diagonal prediction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519446"/>
            <a:ext cx="695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Img</a:t>
            </a:r>
            <a:r>
              <a:rPr lang="en-US" sz="1600" dirty="0" smtClean="0"/>
              <a:t> </a:t>
            </a:r>
            <a:r>
              <a:rPr lang="en-US" sz="1600" dirty="0" err="1" smtClean="0"/>
              <a:t>src</a:t>
            </a:r>
            <a:r>
              <a:rPr lang="en-US" sz="1600" dirty="0" smtClean="0"/>
              <a:t>: http://www.nvidia.com/content/GTC-2010/pdfs/2075_GTC2010.pdf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517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Technique: Intra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 each block, calculate SAD between predicted pixels and actual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Choose predictor with lowest prediction error</a:t>
            </a:r>
          </a:p>
          <a:p>
            <a:r>
              <a:rPr lang="en-US" sz="2800" dirty="0" smtClean="0"/>
              <a:t>Data compression = only store predictors and prediction rules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0" y="6519446"/>
            <a:ext cx="695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Img</a:t>
            </a:r>
            <a:r>
              <a:rPr lang="en-US" sz="1600" dirty="0" smtClean="0"/>
              <a:t> </a:t>
            </a:r>
            <a:r>
              <a:rPr lang="en-US" sz="1600" dirty="0" err="1" smtClean="0"/>
              <a:t>src</a:t>
            </a:r>
            <a:r>
              <a:rPr lang="en-US" sz="1600" dirty="0" smtClean="0"/>
              <a:t>: http://www.nvidia.com/content/GTC-2010/pdfs/2075_GTC2010.pdf</a:t>
            </a:r>
            <a:endParaRPr lang="en-US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597231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737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Technique: </a:t>
            </a:r>
            <a:r>
              <a:rPr lang="en-US" dirty="0" smtClean="0"/>
              <a:t>Motion Estimation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4759"/>
            <a:ext cx="9144000" cy="388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6519446"/>
            <a:ext cx="695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Img</a:t>
            </a:r>
            <a:r>
              <a:rPr lang="en-US" sz="1600" dirty="0" smtClean="0"/>
              <a:t> </a:t>
            </a:r>
            <a:r>
              <a:rPr lang="en-US" sz="1600" dirty="0" err="1" smtClean="0"/>
              <a:t>src</a:t>
            </a:r>
            <a:r>
              <a:rPr lang="en-US" sz="1600" dirty="0" smtClean="0"/>
              <a:t>: http://www.nvidia.com/content/GTC-2010/pdfs/2075_GTC2010.pdf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2234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Technique: </a:t>
            </a:r>
            <a:r>
              <a:rPr lang="en-US" dirty="0" smtClean="0"/>
              <a:t>Motion Estimation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0201"/>
            <a:ext cx="9144001" cy="386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519446"/>
            <a:ext cx="695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Img</a:t>
            </a:r>
            <a:r>
              <a:rPr lang="en-US" sz="1600" dirty="0" smtClean="0"/>
              <a:t> </a:t>
            </a:r>
            <a:r>
              <a:rPr lang="en-US" sz="1600" dirty="0" err="1" smtClean="0"/>
              <a:t>src</a:t>
            </a:r>
            <a:r>
              <a:rPr lang="en-US" sz="1600" dirty="0" smtClean="0"/>
              <a:t>: http://www.nvidia.com/content/GTC-2010/pdfs/2075_GTC2010.pdf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19344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Technique: </a:t>
            </a:r>
            <a:r>
              <a:rPr lang="en-US" dirty="0" smtClean="0"/>
              <a:t>Motion Estimation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519446"/>
            <a:ext cx="695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Img</a:t>
            </a:r>
            <a:r>
              <a:rPr lang="en-US" sz="1600" dirty="0" smtClean="0"/>
              <a:t> </a:t>
            </a:r>
            <a:r>
              <a:rPr lang="en-US" sz="1600" dirty="0" err="1" smtClean="0"/>
              <a:t>src</a:t>
            </a:r>
            <a:r>
              <a:rPr lang="en-US" sz="1600" dirty="0" smtClean="0"/>
              <a:t>: http://www.nvidia.com/content/GTC-2010/pdfs/2075_GTC2010.pdf</a:t>
            </a:r>
            <a:endParaRPr lang="en-US" sz="1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9143999" cy="386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836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Technique: </a:t>
            </a:r>
            <a:r>
              <a:rPr lang="en-US" dirty="0" smtClean="0"/>
              <a:t>Motion Estimation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519446"/>
            <a:ext cx="695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Img</a:t>
            </a:r>
            <a:r>
              <a:rPr lang="en-US" sz="1600" dirty="0" smtClean="0"/>
              <a:t> </a:t>
            </a:r>
            <a:r>
              <a:rPr lang="en-US" sz="1600" dirty="0" err="1" smtClean="0"/>
              <a:t>src</a:t>
            </a:r>
            <a:r>
              <a:rPr lang="en-US" sz="1600" dirty="0" smtClean="0"/>
              <a:t>: http://www.nvidia.com/content/GTC-2010/pdfs/2075_GTC2010.pdf</a:t>
            </a:r>
            <a:endParaRPr lang="en-US" sz="1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39209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7" y="3877846"/>
            <a:ext cx="745331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758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Technique: </a:t>
            </a:r>
            <a:r>
              <a:rPr lang="en-US" dirty="0" smtClean="0"/>
              <a:t>Motion Estimation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519446"/>
            <a:ext cx="695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Img</a:t>
            </a:r>
            <a:r>
              <a:rPr lang="en-US" sz="1600" dirty="0" smtClean="0"/>
              <a:t> </a:t>
            </a:r>
            <a:r>
              <a:rPr lang="en-US" sz="1600" dirty="0" err="1" smtClean="0"/>
              <a:t>src</a:t>
            </a:r>
            <a:r>
              <a:rPr lang="en-US" sz="1600" dirty="0" smtClean="0"/>
              <a:t>: http://www.nvidia.com/content/GTC-2010/pdfs/2075_GTC2010.pdf</a:t>
            </a:r>
            <a:endParaRPr lang="en-US" sz="1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603829"/>
            <a:ext cx="3706358" cy="171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different search algorithms for calculating motion vectors:</a:t>
            </a:r>
          </a:p>
          <a:p>
            <a:pPr lvl="1"/>
            <a:r>
              <a:rPr lang="en-US" sz="2400" dirty="0" smtClean="0"/>
              <a:t>Full search: brute force feature comparison</a:t>
            </a:r>
          </a:p>
          <a:p>
            <a:pPr lvl="1"/>
            <a:r>
              <a:rPr lang="en-US" sz="2400" dirty="0" smtClean="0"/>
              <a:t>Diamond search: template-based iterative matching</a:t>
            </a:r>
          </a:p>
          <a:p>
            <a:pPr lvl="1"/>
            <a:r>
              <a:rPr lang="en-US" sz="2400" dirty="0" smtClean="0"/>
              <a:t>2D/3D-wave: diagonal block-based checking</a:t>
            </a:r>
          </a:p>
          <a:p>
            <a:r>
              <a:rPr lang="en-US" sz="2800" dirty="0" smtClean="0"/>
              <a:t>Combination done in parallel on GPU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83" y="3322629"/>
            <a:ext cx="2065768" cy="140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19" y="4572000"/>
            <a:ext cx="33051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05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NVIDIA GPU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Compression Techniques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NPP &amp; Performance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NVIDIA API Demo</a:t>
            </a:r>
          </a:p>
        </p:txBody>
      </p:sp>
    </p:spTree>
    <p:extLst>
      <p:ext uri="{BB962C8B-B14F-4D97-AF65-F5344CB8AC3E}">
        <p14:creationId xmlns:p14="http://schemas.microsoft.com/office/powerpoint/2010/main" val="1651156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NPP &amp; Performance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GPU </a:t>
            </a:r>
            <a:r>
              <a:rPr lang="en-US" dirty="0" err="1" smtClean="0"/>
              <a:t>vs</a:t>
            </a:r>
            <a:r>
              <a:rPr lang="en-US" dirty="0" smtClean="0"/>
              <a:t> CPU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06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Performance 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it?</a:t>
            </a:r>
          </a:p>
          <a:p>
            <a:pPr lvl="1"/>
            <a:r>
              <a:rPr lang="en-US" sz="2400" dirty="0" smtClean="0"/>
              <a:t>NPP = C library of GPU-accelerated functions/primitives designed for CUDA</a:t>
            </a:r>
          </a:p>
          <a:p>
            <a:pPr lvl="1"/>
            <a:r>
              <a:rPr lang="en-US" sz="2400" dirty="0" smtClean="0"/>
              <a:t>API same as IPP (Intel Integrated Performance Primitives)</a:t>
            </a:r>
          </a:p>
          <a:p>
            <a:pPr lvl="1"/>
            <a:r>
              <a:rPr lang="en-US" sz="2400" dirty="0" smtClean="0"/>
              <a:t>No GPU architecture knowledge required!</a:t>
            </a:r>
          </a:p>
          <a:p>
            <a:pPr lvl="1"/>
            <a:r>
              <a:rPr lang="en-US" sz="2400" dirty="0" smtClean="0"/>
              <a:t>5-10x faster performance </a:t>
            </a:r>
            <a:r>
              <a:rPr lang="en-US" sz="2400" dirty="0" err="1" smtClean="0"/>
              <a:t>vs</a:t>
            </a:r>
            <a:r>
              <a:rPr lang="en-US" sz="2400" dirty="0" smtClean="0"/>
              <a:t> CPU-only implementations</a:t>
            </a:r>
          </a:p>
          <a:p>
            <a:pPr lvl="1"/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developer.nvidia.com/npp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40828"/>
            <a:ext cx="4706471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643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Performance Primitives Code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447800"/>
            <a:ext cx="901653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6519446"/>
            <a:ext cx="6872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Img</a:t>
            </a:r>
            <a:r>
              <a:rPr lang="en-US" sz="1600" dirty="0" smtClean="0"/>
              <a:t> </a:t>
            </a:r>
            <a:r>
              <a:rPr lang="en-US" sz="1600" dirty="0" err="1" smtClean="0"/>
              <a:t>src</a:t>
            </a:r>
            <a:r>
              <a:rPr lang="en-US" sz="1600" dirty="0" smtClean="0"/>
              <a:t>: http://www.nvidia.com/content/GTC/documents/1028_GTC09.pdf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001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Performance Primitives Tests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scalability: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519446"/>
            <a:ext cx="6872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Img</a:t>
            </a:r>
            <a:r>
              <a:rPr lang="en-US" sz="1600" dirty="0" smtClean="0"/>
              <a:t> </a:t>
            </a:r>
            <a:r>
              <a:rPr lang="en-US" sz="1600" dirty="0" err="1" smtClean="0"/>
              <a:t>src</a:t>
            </a:r>
            <a:r>
              <a:rPr lang="en-US" sz="1600" dirty="0" smtClean="0"/>
              <a:t>: http://www.nvidia.com/content/GTC/documents/1028_GTC09.pdf</a:t>
            </a:r>
            <a:endParaRPr lang="en-US" sz="1600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001421"/>
            <a:ext cx="621982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886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Performance Primitives Tests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cores scalability: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519446"/>
            <a:ext cx="6872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Img</a:t>
            </a:r>
            <a:r>
              <a:rPr lang="en-US" sz="1600" dirty="0" smtClean="0"/>
              <a:t> </a:t>
            </a:r>
            <a:r>
              <a:rPr lang="en-US" sz="1600" dirty="0" err="1" smtClean="0"/>
              <a:t>src</a:t>
            </a:r>
            <a:r>
              <a:rPr lang="en-US" sz="1600" dirty="0" smtClean="0"/>
              <a:t>: http://www.nvidia.com/content/GTC/documents/1028_GTC09.pdf</a:t>
            </a:r>
            <a:endParaRPr 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133600"/>
            <a:ext cx="7019151" cy="43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222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590783"/>
            <a:ext cx="6705601" cy="49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Performance Primitives Tests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</a:t>
            </a:r>
            <a:r>
              <a:rPr lang="en-US" dirty="0" err="1" smtClean="0"/>
              <a:t>vs</a:t>
            </a:r>
            <a:r>
              <a:rPr lang="en-US" dirty="0" smtClean="0"/>
              <a:t> CPU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519446"/>
            <a:ext cx="6872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Img</a:t>
            </a:r>
            <a:r>
              <a:rPr lang="en-US" sz="1600" dirty="0" smtClean="0"/>
              <a:t> </a:t>
            </a:r>
            <a:r>
              <a:rPr lang="en-US" sz="1600" dirty="0" err="1" smtClean="0"/>
              <a:t>src</a:t>
            </a:r>
            <a:r>
              <a:rPr lang="en-US" sz="1600" dirty="0" smtClean="0"/>
              <a:t>: http://www.nvidia.com/content/GTC/documents/1028_GTC09.pdf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2608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7338"/>
            <a:ext cx="9144001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Performance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519446"/>
            <a:ext cx="6872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Img</a:t>
            </a:r>
            <a:r>
              <a:rPr lang="en-US" sz="1600" dirty="0" smtClean="0"/>
              <a:t> </a:t>
            </a:r>
            <a:r>
              <a:rPr lang="en-US" sz="1600" dirty="0" err="1" smtClean="0"/>
              <a:t>src</a:t>
            </a:r>
            <a:r>
              <a:rPr lang="en-US" sz="1600" dirty="0" smtClean="0"/>
              <a:t>: http://www.nvidia.com/content/GTC/documents/1028_GTC09.pdf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0004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 Performance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915400" cy="486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6519446"/>
            <a:ext cx="6872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Img</a:t>
            </a:r>
            <a:r>
              <a:rPr lang="en-US" sz="1600" dirty="0" smtClean="0"/>
              <a:t> </a:t>
            </a:r>
            <a:r>
              <a:rPr lang="en-US" sz="1600" dirty="0" err="1" smtClean="0"/>
              <a:t>src</a:t>
            </a:r>
            <a:r>
              <a:rPr lang="en-US" sz="1600" dirty="0" smtClean="0"/>
              <a:t>: http://www.nvidia.com/content/GTC/documents/1028_GTC09.pdf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2124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NVIDIA API Demo</a:t>
            </a:r>
            <a:endParaRPr lang="en-US" sz="44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See the numbers for yourself!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9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NVIDIA CUDA Video </a:t>
            </a:r>
            <a:r>
              <a:rPr lang="en-US" dirty="0" smtClean="0"/>
              <a:t>Encode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http://developer.nvidia.com/cuda-cc-sdk-code-samples#cudaEncode</a:t>
            </a:r>
            <a:endParaRPr lang="en-US" sz="2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2177593"/>
            <a:ext cx="9122229" cy="45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87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Motivation</a:t>
            </a:r>
            <a:endParaRPr lang="en-US" sz="44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Why use GPU?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69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NVIDIA </a:t>
            </a:r>
            <a:r>
              <a:rPr lang="pt-BR" dirty="0"/>
              <a:t>CUDA Video Decoder GL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://developer.nvidia.com/cuda-cc-sdk-code-samples#cudaDecodeGL</a:t>
            </a:r>
            <a:r>
              <a:rPr lang="en-US" sz="2000" dirty="0"/>
              <a:t>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57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75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12266"/>
            <a:ext cx="3524250" cy="299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video encoding/decoding?</a:t>
            </a:r>
          </a:p>
          <a:p>
            <a:pPr lvl="1"/>
            <a:r>
              <a:rPr lang="en-US" sz="2800" dirty="0" smtClean="0"/>
              <a:t>Large part of consumer activities</a:t>
            </a:r>
          </a:p>
          <a:p>
            <a:pPr lvl="1"/>
            <a:r>
              <a:rPr lang="en-US" sz="2800" dirty="0" smtClean="0"/>
              <a:t>Watch YouTube videos everywhere</a:t>
            </a:r>
          </a:p>
          <a:p>
            <a:pPr lvl="1"/>
            <a:r>
              <a:rPr lang="en-US" sz="2800" dirty="0" smtClean="0"/>
              <a:t>Encode HD videos to iPhone/etc.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519446"/>
            <a:ext cx="8683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Img</a:t>
            </a:r>
            <a:r>
              <a:rPr lang="en-US" sz="1600" dirty="0" smtClean="0"/>
              <a:t> </a:t>
            </a:r>
            <a:r>
              <a:rPr lang="en-US" sz="1600" dirty="0" err="1" smtClean="0"/>
              <a:t>src</a:t>
            </a:r>
            <a:r>
              <a:rPr lang="en-US" sz="1600" dirty="0" smtClean="0"/>
              <a:t>: http://cdn3.digitaltrends.com/wp-content/uploads/2010/07/youtube-and-iphone-20.jpg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038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267200" cy="38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use GPU?</a:t>
            </a:r>
          </a:p>
          <a:p>
            <a:pPr lvl="1"/>
            <a:r>
              <a:rPr lang="en-US" sz="2800" dirty="0"/>
              <a:t>Portable devices have limited processing power</a:t>
            </a:r>
          </a:p>
          <a:p>
            <a:pPr lvl="1"/>
            <a:r>
              <a:rPr lang="en-US" sz="2800" dirty="0" smtClean="0"/>
              <a:t>Very computationally intensive</a:t>
            </a:r>
          </a:p>
          <a:p>
            <a:pPr lvl="1"/>
            <a:r>
              <a:rPr lang="en-US" sz="2800" dirty="0" smtClean="0"/>
              <a:t>Faster + smaller = better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519446"/>
            <a:ext cx="675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Img</a:t>
            </a:r>
            <a:r>
              <a:rPr lang="en-US" sz="1600" dirty="0" smtClean="0"/>
              <a:t> </a:t>
            </a:r>
            <a:r>
              <a:rPr lang="en-US" sz="1600" dirty="0" err="1" smtClean="0"/>
              <a:t>src</a:t>
            </a:r>
            <a:r>
              <a:rPr lang="en-US" sz="1600" dirty="0" smtClean="0"/>
              <a:t>: http://www.legitreviews.com/images/reviews/1501/x264_cpu.jpg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836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NVIDIA GPU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currently out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7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43" y="40005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GPU Video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Facilities</a:t>
            </a:r>
          </a:p>
          <a:p>
            <a:pPr lvl="1"/>
            <a:r>
              <a:rPr lang="en-US" sz="2800" dirty="0" smtClean="0"/>
              <a:t>SW H.264 codec designed for CUDA</a:t>
            </a:r>
          </a:p>
          <a:p>
            <a:pPr lvl="2"/>
            <a:r>
              <a:rPr lang="en-US" sz="2400" dirty="0" smtClean="0"/>
              <a:t>Supports “baseline”, “main”, “high” profiles</a:t>
            </a:r>
            <a:endParaRPr lang="en-US" sz="2400" dirty="0"/>
          </a:p>
          <a:p>
            <a:r>
              <a:rPr lang="en-US" sz="3200" dirty="0" smtClean="0"/>
              <a:t>Interfaces:</a:t>
            </a:r>
          </a:p>
          <a:p>
            <a:pPr lvl="1"/>
            <a:r>
              <a:rPr lang="en-US" sz="2600" dirty="0" smtClean="0"/>
              <a:t>C library (NVCUVENC)</a:t>
            </a:r>
          </a:p>
          <a:p>
            <a:pPr lvl="1"/>
            <a:r>
              <a:rPr lang="en-US" sz="2600" dirty="0" smtClean="0"/>
              <a:t>Direct Show API</a:t>
            </a:r>
          </a:p>
          <a:p>
            <a:pPr lvl="1"/>
            <a:r>
              <a:rPr lang="en-US" sz="2600" dirty="0" smtClean="0"/>
              <a:t>Win </a:t>
            </a:r>
            <a:r>
              <a:rPr lang="en-US" sz="2600" dirty="0"/>
              <a:t>7 MFT </a:t>
            </a:r>
            <a:r>
              <a:rPr lang="en-US" sz="2600" dirty="0" smtClean="0"/>
              <a:t>(multimedia framework)</a:t>
            </a:r>
          </a:p>
        </p:txBody>
      </p:sp>
    </p:spTree>
    <p:extLst>
      <p:ext uri="{BB962C8B-B14F-4D97-AF65-F5344CB8AC3E}">
        <p14:creationId xmlns:p14="http://schemas.microsoft.com/office/powerpoint/2010/main" val="110548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43" y="40005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GPU Video Decoding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Facilities</a:t>
            </a:r>
          </a:p>
          <a:p>
            <a:pPr lvl="1"/>
            <a:r>
              <a:rPr lang="en-US" sz="2800" dirty="0" smtClean="0"/>
              <a:t>HW GPU acceleration</a:t>
            </a:r>
          </a:p>
          <a:p>
            <a:pPr lvl="2"/>
            <a:r>
              <a:rPr lang="en-US" sz="2600" dirty="0" smtClean="0"/>
              <a:t>H.264, VC1, MPEG2</a:t>
            </a:r>
          </a:p>
          <a:p>
            <a:pPr lvl="1"/>
            <a:r>
              <a:rPr lang="en-US" sz="2800" dirty="0" smtClean="0"/>
              <a:t>SW MPEG2 decoder designed for CUDA</a:t>
            </a:r>
          </a:p>
          <a:p>
            <a:r>
              <a:rPr lang="en-US" sz="3200" dirty="0" smtClean="0"/>
              <a:t>Interfaces:</a:t>
            </a:r>
          </a:p>
          <a:p>
            <a:pPr lvl="1"/>
            <a:r>
              <a:rPr lang="en-US" sz="2600" dirty="0" smtClean="0"/>
              <a:t>C library (NVCUVIV) – HW &amp; SW</a:t>
            </a:r>
          </a:p>
          <a:p>
            <a:pPr lvl="1"/>
            <a:r>
              <a:rPr lang="en-US" sz="2600" dirty="0" smtClean="0"/>
              <a:t>DXVA &amp; Win7 MFT – HW only</a:t>
            </a:r>
          </a:p>
          <a:p>
            <a:pPr lvl="1"/>
            <a:r>
              <a:rPr lang="en-US" sz="2600" dirty="0" smtClean="0"/>
              <a:t>VDPAU library – HW only (Linux)</a:t>
            </a:r>
          </a:p>
        </p:txBody>
      </p:sp>
    </p:spTree>
    <p:extLst>
      <p:ext uri="{BB962C8B-B14F-4D97-AF65-F5344CB8AC3E}">
        <p14:creationId xmlns:p14="http://schemas.microsoft.com/office/powerpoint/2010/main" val="265265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Compression Techniques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How is it done?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40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330</TotalTime>
  <Words>828</Words>
  <Application>Microsoft Office PowerPoint</Application>
  <PresentationFormat>On-screen Show (4:3)</PresentationFormat>
  <Paragraphs>168</Paragraphs>
  <Slides>30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Clarity</vt:lpstr>
      <vt:lpstr>gpu-Accelerated Video Encoding/Decoding</vt:lpstr>
      <vt:lpstr>Overview</vt:lpstr>
      <vt:lpstr>Motivation</vt:lpstr>
      <vt:lpstr>Motivation</vt:lpstr>
      <vt:lpstr>Motivation</vt:lpstr>
      <vt:lpstr>NVIDIA GPU</vt:lpstr>
      <vt:lpstr>NVIDIA GPU Video Encoding</vt:lpstr>
      <vt:lpstr>NVIDIA GPU Video Decoding</vt:lpstr>
      <vt:lpstr>Compression Techniques</vt:lpstr>
      <vt:lpstr>GPU Algorithm Primitives</vt:lpstr>
      <vt:lpstr>Technique: Intra Prediction</vt:lpstr>
      <vt:lpstr>Technique: Intra Prediction</vt:lpstr>
      <vt:lpstr>Technique: Intra Prediction</vt:lpstr>
      <vt:lpstr>Technique: Intra Prediction</vt:lpstr>
      <vt:lpstr>Technique: Motion Estimation</vt:lpstr>
      <vt:lpstr>Technique: Motion Estimation</vt:lpstr>
      <vt:lpstr>Technique: Motion Estimation</vt:lpstr>
      <vt:lpstr>Technique: Motion Estimation</vt:lpstr>
      <vt:lpstr>Technique: Motion Estimation</vt:lpstr>
      <vt:lpstr>NPP &amp; Performance</vt:lpstr>
      <vt:lpstr>NVIDIA Performance Primitives</vt:lpstr>
      <vt:lpstr>NVIDIA Performance Primitives Code</vt:lpstr>
      <vt:lpstr>NVIDIA Performance Primitives Tests</vt:lpstr>
      <vt:lpstr>NVIDIA Performance Primitives Tests</vt:lpstr>
      <vt:lpstr>NVIDIA Performance Primitives Tests</vt:lpstr>
      <vt:lpstr>Encoding Performance</vt:lpstr>
      <vt:lpstr>Decoding Performance</vt:lpstr>
      <vt:lpstr>NVIDIA API Demo</vt:lpstr>
      <vt:lpstr>NVIDIA CUDA Video Encode API</vt:lpstr>
      <vt:lpstr>NVIDIA CUDA Video Decoder GL API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565 – gpu Video Encoding/Decoding</dc:title>
  <dc:creator>Keripo</dc:creator>
  <cp:lastModifiedBy>Keripo</cp:lastModifiedBy>
  <cp:revision>176</cp:revision>
  <dcterms:created xsi:type="dcterms:W3CDTF">2012-03-18T22:46:57Z</dcterms:created>
  <dcterms:modified xsi:type="dcterms:W3CDTF">2012-03-19T04:17:15Z</dcterms:modified>
</cp:coreProperties>
</file>